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57" r:id="rId3"/>
    <p:sldId id="258" r:id="rId4"/>
    <p:sldId id="261" r:id="rId5"/>
    <p:sldId id="259" r:id="rId6"/>
    <p:sldId id="260" r:id="rId7"/>
    <p:sldId id="263" r:id="rId8"/>
    <p:sldId id="265" r:id="rId9"/>
    <p:sldId id="262" r:id="rId10"/>
    <p:sldId id="264"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45"/>
    <p:restoredTop sz="94694"/>
  </p:normalViewPr>
  <p:slideViewPr>
    <p:cSldViewPr snapToGrid="0" snapToObjects="1">
      <p:cViewPr varScale="1">
        <p:scale>
          <a:sx n="112" d="100"/>
          <a:sy n="112" d="100"/>
        </p:scale>
        <p:origin x="208"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BD03A3-06AB-9C46-A1B5-CA2F8A693D8B}" type="datetimeFigureOut">
              <a:rPr lang="en-US" smtClean="0"/>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99FA3-ECD0-1D4C-B94C-77BEBE750555}" type="slidenum">
              <a:rPr lang="en-US" smtClean="0"/>
              <a:t>‹#›</a:t>
            </a:fld>
            <a:endParaRPr lang="en-US"/>
          </a:p>
        </p:txBody>
      </p:sp>
    </p:spTree>
    <p:extLst>
      <p:ext uri="{BB962C8B-B14F-4D97-AF65-F5344CB8AC3E}">
        <p14:creationId xmlns:p14="http://schemas.microsoft.com/office/powerpoint/2010/main" val="97183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BD03A3-06AB-9C46-A1B5-CA2F8A693D8B}" type="datetimeFigureOut">
              <a:rPr lang="en-US" smtClean="0"/>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99FA3-ECD0-1D4C-B94C-77BEBE750555}" type="slidenum">
              <a:rPr lang="en-US" smtClean="0"/>
              <a:t>‹#›</a:t>
            </a:fld>
            <a:endParaRPr lang="en-US"/>
          </a:p>
        </p:txBody>
      </p:sp>
    </p:spTree>
    <p:extLst>
      <p:ext uri="{BB962C8B-B14F-4D97-AF65-F5344CB8AC3E}">
        <p14:creationId xmlns:p14="http://schemas.microsoft.com/office/powerpoint/2010/main" val="534215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BD03A3-06AB-9C46-A1B5-CA2F8A693D8B}" type="datetimeFigureOut">
              <a:rPr lang="en-US" smtClean="0"/>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99FA3-ECD0-1D4C-B94C-77BEBE750555}" type="slidenum">
              <a:rPr lang="en-US" smtClean="0"/>
              <a:t>‹#›</a:t>
            </a:fld>
            <a:endParaRPr lang="en-US"/>
          </a:p>
        </p:txBody>
      </p:sp>
    </p:spTree>
    <p:extLst>
      <p:ext uri="{BB962C8B-B14F-4D97-AF65-F5344CB8AC3E}">
        <p14:creationId xmlns:p14="http://schemas.microsoft.com/office/powerpoint/2010/main" val="3451738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BD03A3-06AB-9C46-A1B5-CA2F8A693D8B}" type="datetimeFigureOut">
              <a:rPr lang="en-US" smtClean="0"/>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99FA3-ECD0-1D4C-B94C-77BEBE750555}" type="slidenum">
              <a:rPr lang="en-US" smtClean="0"/>
              <a:t>‹#›</a:t>
            </a:fld>
            <a:endParaRPr lang="en-US"/>
          </a:p>
        </p:txBody>
      </p:sp>
    </p:spTree>
    <p:extLst>
      <p:ext uri="{BB962C8B-B14F-4D97-AF65-F5344CB8AC3E}">
        <p14:creationId xmlns:p14="http://schemas.microsoft.com/office/powerpoint/2010/main" val="246550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BD03A3-06AB-9C46-A1B5-CA2F8A693D8B}" type="datetimeFigureOut">
              <a:rPr lang="en-US" smtClean="0"/>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99FA3-ECD0-1D4C-B94C-77BEBE750555}" type="slidenum">
              <a:rPr lang="en-US" smtClean="0"/>
              <a:t>‹#›</a:t>
            </a:fld>
            <a:endParaRPr lang="en-US"/>
          </a:p>
        </p:txBody>
      </p:sp>
    </p:spTree>
    <p:extLst>
      <p:ext uri="{BB962C8B-B14F-4D97-AF65-F5344CB8AC3E}">
        <p14:creationId xmlns:p14="http://schemas.microsoft.com/office/powerpoint/2010/main" val="2480936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BD03A3-06AB-9C46-A1B5-CA2F8A693D8B}" type="datetimeFigureOut">
              <a:rPr lang="en-US" smtClean="0"/>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199FA3-ECD0-1D4C-B94C-77BEBE750555}" type="slidenum">
              <a:rPr lang="en-US" smtClean="0"/>
              <a:t>‹#›</a:t>
            </a:fld>
            <a:endParaRPr lang="en-US"/>
          </a:p>
        </p:txBody>
      </p:sp>
    </p:spTree>
    <p:extLst>
      <p:ext uri="{BB962C8B-B14F-4D97-AF65-F5344CB8AC3E}">
        <p14:creationId xmlns:p14="http://schemas.microsoft.com/office/powerpoint/2010/main" val="1631208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BD03A3-06AB-9C46-A1B5-CA2F8A693D8B}" type="datetimeFigureOut">
              <a:rPr lang="en-US" smtClean="0"/>
              <a:t>5/6/20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199FA3-ECD0-1D4C-B94C-77BEBE750555}" type="slidenum">
              <a:rPr lang="en-US" smtClean="0"/>
              <a:t>‹#›</a:t>
            </a:fld>
            <a:endParaRPr lang="en-US"/>
          </a:p>
        </p:txBody>
      </p:sp>
    </p:spTree>
    <p:extLst>
      <p:ext uri="{BB962C8B-B14F-4D97-AF65-F5344CB8AC3E}">
        <p14:creationId xmlns:p14="http://schemas.microsoft.com/office/powerpoint/2010/main" val="52368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BD03A3-06AB-9C46-A1B5-CA2F8A693D8B}" type="datetimeFigureOut">
              <a:rPr lang="en-US" smtClean="0"/>
              <a:t>5/6/20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199FA3-ECD0-1D4C-B94C-77BEBE750555}" type="slidenum">
              <a:rPr lang="en-US" smtClean="0"/>
              <a:t>‹#›</a:t>
            </a:fld>
            <a:endParaRPr lang="en-US"/>
          </a:p>
        </p:txBody>
      </p:sp>
    </p:spTree>
    <p:extLst>
      <p:ext uri="{BB962C8B-B14F-4D97-AF65-F5344CB8AC3E}">
        <p14:creationId xmlns:p14="http://schemas.microsoft.com/office/powerpoint/2010/main" val="3915109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BD03A3-06AB-9C46-A1B5-CA2F8A693D8B}" type="datetimeFigureOut">
              <a:rPr lang="en-US" smtClean="0"/>
              <a:t>5/6/20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199FA3-ECD0-1D4C-B94C-77BEBE750555}" type="slidenum">
              <a:rPr lang="en-US" smtClean="0"/>
              <a:t>‹#›</a:t>
            </a:fld>
            <a:endParaRPr lang="en-US"/>
          </a:p>
        </p:txBody>
      </p:sp>
    </p:spTree>
    <p:extLst>
      <p:ext uri="{BB962C8B-B14F-4D97-AF65-F5344CB8AC3E}">
        <p14:creationId xmlns:p14="http://schemas.microsoft.com/office/powerpoint/2010/main" val="244249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BD03A3-06AB-9C46-A1B5-CA2F8A693D8B}" type="datetimeFigureOut">
              <a:rPr lang="en-US" smtClean="0"/>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199FA3-ECD0-1D4C-B94C-77BEBE750555}" type="slidenum">
              <a:rPr lang="en-US" smtClean="0"/>
              <a:t>‹#›</a:t>
            </a:fld>
            <a:endParaRPr lang="en-US"/>
          </a:p>
        </p:txBody>
      </p:sp>
    </p:spTree>
    <p:extLst>
      <p:ext uri="{BB962C8B-B14F-4D97-AF65-F5344CB8AC3E}">
        <p14:creationId xmlns:p14="http://schemas.microsoft.com/office/powerpoint/2010/main" val="116505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BD03A3-06AB-9C46-A1B5-CA2F8A693D8B}" type="datetimeFigureOut">
              <a:rPr lang="en-US" smtClean="0"/>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199FA3-ECD0-1D4C-B94C-77BEBE750555}" type="slidenum">
              <a:rPr lang="en-US" smtClean="0"/>
              <a:t>‹#›</a:t>
            </a:fld>
            <a:endParaRPr lang="en-US"/>
          </a:p>
        </p:txBody>
      </p:sp>
    </p:spTree>
    <p:extLst>
      <p:ext uri="{BB962C8B-B14F-4D97-AF65-F5344CB8AC3E}">
        <p14:creationId xmlns:p14="http://schemas.microsoft.com/office/powerpoint/2010/main" val="3034804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D03A3-06AB-9C46-A1B5-CA2F8A693D8B}" type="datetimeFigureOut">
              <a:rPr lang="en-US" smtClean="0"/>
              <a:t>5/6/20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199FA3-ECD0-1D4C-B94C-77BEBE750555}" type="slidenum">
              <a:rPr lang="en-US" smtClean="0"/>
              <a:t>‹#›</a:t>
            </a:fld>
            <a:endParaRPr lang="en-US"/>
          </a:p>
        </p:txBody>
      </p:sp>
    </p:spTree>
    <p:extLst>
      <p:ext uri="{BB962C8B-B14F-4D97-AF65-F5344CB8AC3E}">
        <p14:creationId xmlns:p14="http://schemas.microsoft.com/office/powerpoint/2010/main" val="42007280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mailto:David@oldlutheran.com" TargetMode="External"/><Relationship Id="rId2" Type="http://schemas.openxmlformats.org/officeDocument/2006/relationships/hyperlink" Target="mailto:annie@firstavepromo.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46E5B8-D7E6-BF41-9CF8-A749BF3AC8CA}"/>
              </a:ext>
            </a:extLst>
          </p:cNvPr>
          <p:cNvSpPr>
            <a:spLocks noGrp="1"/>
          </p:cNvSpPr>
          <p:nvPr>
            <p:ph type="ctrTitle"/>
          </p:nvPr>
        </p:nvSpPr>
        <p:spPr>
          <a:xfrm>
            <a:off x="546351" y="433545"/>
            <a:ext cx="11139854" cy="930447"/>
          </a:xfrm>
        </p:spPr>
        <p:txBody>
          <a:bodyPr>
            <a:normAutofit/>
          </a:bodyPr>
          <a:lstStyle/>
          <a:p>
            <a:r>
              <a:rPr lang="en-US" sz="5400">
                <a:solidFill>
                  <a:srgbClr val="FFFFFF"/>
                </a:solidFill>
              </a:rPr>
              <a:t>Partnership Program</a:t>
            </a:r>
          </a:p>
        </p:txBody>
      </p:sp>
      <p:sp>
        <p:nvSpPr>
          <p:cNvPr id="3" name="Subtitle 2">
            <a:extLst>
              <a:ext uri="{FF2B5EF4-FFF2-40B4-BE49-F238E27FC236}">
                <a16:creationId xmlns:a16="http://schemas.microsoft.com/office/drawing/2014/main" id="{970D2E55-AD68-8D48-87D5-6D92812EA186}"/>
              </a:ext>
            </a:extLst>
          </p:cNvPr>
          <p:cNvSpPr>
            <a:spLocks noGrp="1"/>
          </p:cNvSpPr>
          <p:nvPr>
            <p:ph type="subTitle" idx="1"/>
          </p:nvPr>
        </p:nvSpPr>
        <p:spPr>
          <a:xfrm>
            <a:off x="1544278" y="1645723"/>
            <a:ext cx="9144000" cy="420001"/>
          </a:xfrm>
        </p:spPr>
        <p:txBody>
          <a:bodyPr>
            <a:normAutofit/>
          </a:bodyPr>
          <a:lstStyle/>
          <a:p>
            <a:r>
              <a:rPr lang="en-US" sz="2000">
                <a:solidFill>
                  <a:srgbClr val="3BB93F"/>
                </a:solidFill>
              </a:rPr>
              <a:t>Summer 2020</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sign&#10;&#10;Description automatically generated">
            <a:extLst>
              <a:ext uri="{FF2B5EF4-FFF2-40B4-BE49-F238E27FC236}">
                <a16:creationId xmlns:a16="http://schemas.microsoft.com/office/drawing/2014/main" id="{29130DE3-1D30-9241-8B98-9AB1F63593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63" b="91311" l="9929" r="89953">
                        <a14:foregroundMark x1="44287" y1="12003" x2="44287" y2="12003"/>
                        <a14:foregroundMark x1="44287" y1="12003" x2="44287" y2="12003"/>
                        <a14:foregroundMark x1="44287" y1="12003" x2="44287" y2="12003"/>
                        <a14:foregroundMark x1="44602" y1="49190" x2="44602" y2="49190"/>
                        <a14:foregroundMark x1="44602" y1="49190" x2="44602" y2="49190"/>
                        <a14:foregroundMark x1="44602" y1="49190" x2="44602" y2="49190"/>
                        <a14:foregroundMark x1="23286" y1="28719" x2="23286" y2="28719"/>
                        <a14:foregroundMark x1="23286" y1="28719" x2="23286" y2="28719"/>
                        <a14:foregroundMark x1="23286" y1="28719" x2="23286" y2="28719"/>
                        <a14:foregroundMark x1="36249" y1="62077" x2="36249" y2="62077"/>
                        <a14:foregroundMark x1="36249" y1="62077" x2="36249" y2="62077"/>
                        <a14:foregroundMark x1="18085" y1="59426" x2="18085" y2="59426"/>
                        <a14:foregroundMark x1="18085" y1="59426" x2="18085" y2="59426"/>
                        <a14:foregroundMark x1="46887" y1="85788" x2="46887" y2="85788"/>
                        <a14:foregroundMark x1="46887" y1="85788" x2="46887" y2="85788"/>
                        <a14:foregroundMark x1="84043" y1="70177" x2="84043" y2="70177"/>
                        <a14:foregroundMark x1="84043" y1="70177" x2="84043" y2="70177"/>
                        <a14:foregroundMark x1="84043" y1="70177" x2="84043" y2="70177"/>
                        <a14:foregroundMark x1="69937" y1="20103" x2="69937" y2="20103"/>
                        <a14:foregroundMark x1="69937" y1="20103" x2="69937" y2="20103"/>
                        <a14:foregroundMark x1="69937" y1="20103" x2="69937" y2="20103"/>
                        <a14:foregroundMark x1="69937" y1="20103" x2="69937" y2="20103"/>
                        <a14:foregroundMark x1="69937" y1="20103" x2="69937" y2="20103"/>
                        <a14:foregroundMark x1="69937" y1="20103" x2="69937" y2="20103"/>
                        <a14:foregroundMark x1="69937" y1="20103" x2="69937" y2="20103"/>
                        <a14:foregroundMark x1="69937" y1="20103" x2="69937" y2="20103"/>
                        <a14:foregroundMark x1="69937" y1="20103" x2="69937" y2="20103"/>
                        <a14:foregroundMark x1="24153" y1="32990" x2="24153" y2="32990"/>
                        <a14:foregroundMark x1="24153" y1="32990" x2="24153" y2="32990"/>
                        <a14:foregroundMark x1="24153" y1="32990" x2="24153" y2="32990"/>
                        <a14:foregroundMark x1="24153" y1="32990" x2="24153" y2="32990"/>
                        <a14:foregroundMark x1="24153" y1="32990" x2="24153" y2="32990"/>
                        <a14:foregroundMark x1="24153" y1="32990" x2="24153" y2="32990"/>
                        <a14:foregroundMark x1="46336" y1="8763" x2="46336" y2="8763"/>
                        <a14:foregroundMark x1="46336" y1="8763" x2="46336" y2="8763"/>
                        <a14:foregroundMark x1="46336" y1="8763" x2="46336" y2="8763"/>
                        <a14:foregroundMark x1="15209" y1="88439" x2="15209" y2="88439"/>
                        <a14:foregroundMark x1="15209" y1="88439" x2="15209" y2="88439"/>
                        <a14:foregroundMark x1="15209" y1="88439" x2="15209" y2="88439"/>
                        <a14:foregroundMark x1="15209" y1="88439" x2="15209" y2="88439"/>
                        <a14:foregroundMark x1="15209" y1="88439" x2="15209" y2="88439"/>
                        <a14:foregroundMark x1="14933" y1="86303" x2="14933" y2="86303"/>
                        <a14:foregroundMark x1="14933" y1="86303" x2="14933" y2="86303"/>
                        <a14:foregroundMark x1="14933" y1="86303" x2="14933" y2="86303"/>
                        <a14:foregroundMark x1="14933" y1="86303" x2="14933" y2="86303"/>
                        <a14:foregroundMark x1="14933" y1="86303" x2="14933" y2="86303"/>
                        <a14:foregroundMark x1="15682" y1="86303" x2="15682" y2="86303"/>
                        <a14:foregroundMark x1="15682" y1="86303" x2="15682" y2="86303"/>
                        <a14:foregroundMark x1="15682" y1="86303" x2="15682" y2="86303"/>
                        <a14:foregroundMark x1="15682" y1="86303" x2="15682" y2="86303"/>
                        <a14:foregroundMark x1="17021" y1="91311" x2="17021" y2="91311"/>
                        <a14:foregroundMark x1="17021" y1="91311" x2="17021" y2="91311"/>
                        <a14:foregroundMark x1="17021" y1="91311" x2="17021" y2="91311"/>
                        <a14:foregroundMark x1="18203" y1="88439" x2="18203" y2="88439"/>
                        <a14:foregroundMark x1="18203" y1="88439" x2="18203" y2="88439"/>
                        <a14:foregroundMark x1="18203" y1="88439" x2="18203" y2="88439"/>
                        <a14:foregroundMark x1="20961" y1="88292" x2="20961" y2="88292"/>
                        <a14:foregroundMark x1="21277" y1="87408" x2="21277" y2="87408"/>
                        <a14:foregroundMark x1="21277" y1="87408" x2="21277" y2="87408"/>
                        <a14:foregroundMark x1="21277" y1="87408" x2="21277" y2="87408"/>
                        <a14:foregroundMark x1="22892" y1="87040" x2="22892" y2="87040"/>
                        <a14:foregroundMark x1="22892" y1="87040" x2="22892" y2="87040"/>
                        <a14:foregroundMark x1="26241" y1="89175" x2="26241" y2="89175"/>
                        <a14:foregroundMark x1="26241" y1="89175" x2="26241" y2="89175"/>
                        <a14:foregroundMark x1="26241" y1="89175" x2="26241" y2="89175"/>
                        <a14:foregroundMark x1="28645" y1="89028" x2="28645" y2="89028"/>
                        <a14:foregroundMark x1="28645" y1="89028" x2="28645" y2="89028"/>
                        <a14:foregroundMark x1="28645" y1="89028" x2="28645" y2="89028"/>
                        <a14:foregroundMark x1="31521" y1="88807" x2="31521" y2="88807"/>
                        <a14:foregroundMark x1="31521" y1="88807" x2="31521" y2="88807"/>
                        <a14:foregroundMark x1="32979" y1="88144" x2="32979" y2="88144"/>
                        <a14:foregroundMark x1="32979" y1="88144" x2="32979" y2="88144"/>
                        <a14:foregroundMark x1="32979" y1="88144" x2="32979" y2="88144"/>
                        <a14:foregroundMark x1="37470" y1="85788" x2="37470" y2="85788"/>
                        <a14:foregroundMark x1="37470" y1="85788" x2="37470" y2="85788"/>
                        <a14:foregroundMark x1="41332" y1="89396" x2="41332" y2="89396"/>
                        <a14:foregroundMark x1="41332" y1="89396" x2="41332" y2="89396"/>
                        <a14:foregroundMark x1="44405" y1="90059" x2="44405" y2="90059"/>
                        <a14:foregroundMark x1="44405" y1="90059" x2="44405" y2="90059"/>
                        <a14:foregroundMark x1="50827" y1="89175" x2="50827" y2="89175"/>
                        <a14:foregroundMark x1="50827" y1="89175" x2="50827" y2="89175"/>
                        <a14:foregroundMark x1="52364" y1="88144" x2="52364" y2="88144"/>
                        <a14:foregroundMark x1="52364" y1="88144" x2="52364" y2="88144"/>
                        <a14:foregroundMark x1="54886" y1="88660" x2="54886" y2="88660"/>
                        <a14:foregroundMark x1="54886" y1="88660" x2="54886" y2="88660"/>
                        <a14:foregroundMark x1="58432" y1="87187" x2="58432" y2="87187"/>
                        <a14:foregroundMark x1="58432" y1="87187" x2="58432" y2="87187"/>
                        <a14:foregroundMark x1="62727" y1="89396" x2="62727" y2="89396"/>
                        <a14:foregroundMark x1="62727" y1="89396" x2="62727" y2="89396"/>
                        <a14:foregroundMark x1="62648" y1="85567" x2="62648" y2="85567"/>
                        <a14:foregroundMark x1="62648" y1="85567" x2="62648" y2="85567"/>
                        <a14:foregroundMark x1="63987" y1="88807" x2="63987" y2="88807"/>
                        <a14:foregroundMark x1="63987" y1="88807" x2="63987" y2="88807"/>
                        <a14:foregroundMark x1="67061" y1="89028" x2="67061" y2="89028"/>
                        <a14:foregroundMark x1="67061" y1="89028" x2="67061" y2="89028"/>
                        <a14:foregroundMark x1="66982" y1="85788" x2="66982" y2="85788"/>
                        <a14:foregroundMark x1="66982" y1="85788" x2="66982" y2="85788"/>
                        <a14:foregroundMark x1="68716" y1="89028" x2="68716" y2="89028"/>
                        <a14:foregroundMark x1="68716" y1="89028" x2="68716" y2="89028"/>
                        <a14:foregroundMark x1="70331" y1="89543" x2="70331" y2="89543"/>
                        <a14:foregroundMark x1="70331" y1="89543" x2="70331" y2="89543"/>
                        <a14:foregroundMark x1="72065" y1="89764" x2="72065" y2="89764"/>
                        <a14:foregroundMark x1="72065" y1="89764" x2="72065" y2="89764"/>
                        <a14:foregroundMark x1="73877" y1="88439" x2="73877" y2="88439"/>
                        <a14:foregroundMark x1="73877" y1="88439" x2="73877" y2="88439"/>
                        <a14:foregroundMark x1="73877" y1="85788" x2="73877" y2="85788"/>
                        <a14:foregroundMark x1="73877" y1="85788" x2="73877" y2="85788"/>
                        <a14:foregroundMark x1="75138" y1="89028" x2="75138" y2="89028"/>
                        <a14:foregroundMark x1="75138" y1="89028" x2="75138" y2="89028"/>
                        <a14:foregroundMark x1="78684" y1="90059" x2="78684" y2="90059"/>
                        <a14:foregroundMark x1="78684" y1="90059" x2="78684" y2="90059"/>
                      </a14:backgroundRemoval>
                    </a14:imgEffect>
                  </a14:imgLayer>
                </a14:imgProps>
              </a:ext>
            </a:extLst>
          </a:blip>
          <a:stretch>
            <a:fillRect/>
          </a:stretch>
        </p:blipFill>
        <p:spPr>
          <a:xfrm>
            <a:off x="331567" y="2966179"/>
            <a:ext cx="5455917" cy="2918915"/>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logo&#10;&#10;Description automatically generated">
            <a:extLst>
              <a:ext uri="{FF2B5EF4-FFF2-40B4-BE49-F238E27FC236}">
                <a16:creationId xmlns:a16="http://schemas.microsoft.com/office/drawing/2014/main" id="{AA64018F-4C01-3140-A492-1313C36E63EA}"/>
              </a:ext>
            </a:extLst>
          </p:cNvPr>
          <p:cNvPicPr>
            <a:picLocks noChangeAspect="1"/>
          </p:cNvPicPr>
          <p:nvPr/>
        </p:nvPicPr>
        <p:blipFill>
          <a:blip r:embed="rId4"/>
          <a:stretch>
            <a:fillRect/>
          </a:stretch>
        </p:blipFill>
        <p:spPr>
          <a:xfrm>
            <a:off x="6445073" y="3573151"/>
            <a:ext cx="5455917" cy="1704971"/>
          </a:xfrm>
          <a:prstGeom prst="rect">
            <a:avLst/>
          </a:prstGeom>
        </p:spPr>
      </p:pic>
    </p:spTree>
    <p:extLst>
      <p:ext uri="{BB962C8B-B14F-4D97-AF65-F5344CB8AC3E}">
        <p14:creationId xmlns:p14="http://schemas.microsoft.com/office/powerpoint/2010/main" val="1840348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clock&#10;&#10;Description automatically generated">
            <a:extLst>
              <a:ext uri="{FF2B5EF4-FFF2-40B4-BE49-F238E27FC236}">
                <a16:creationId xmlns:a16="http://schemas.microsoft.com/office/drawing/2014/main" id="{0047AA8D-0A09-F341-81EE-1770FBD3A151}"/>
              </a:ext>
            </a:extLst>
          </p:cNvPr>
          <p:cNvPicPr>
            <a:picLocks noChangeAspect="1"/>
          </p:cNvPicPr>
          <p:nvPr/>
        </p:nvPicPr>
        <p:blipFill>
          <a:blip r:embed="rId2"/>
          <a:stretch>
            <a:fillRect/>
          </a:stretch>
        </p:blipFill>
        <p:spPr>
          <a:xfrm>
            <a:off x="1237684" y="346167"/>
            <a:ext cx="1588946" cy="1588946"/>
          </a:xfrm>
          <a:prstGeom prst="rect">
            <a:avLst/>
          </a:prstGeom>
        </p:spPr>
      </p:pic>
      <p:pic>
        <p:nvPicPr>
          <p:cNvPr id="5" name="Picture 4" descr="A picture containing room&#10;&#10;Description automatically generated">
            <a:extLst>
              <a:ext uri="{FF2B5EF4-FFF2-40B4-BE49-F238E27FC236}">
                <a16:creationId xmlns:a16="http://schemas.microsoft.com/office/drawing/2014/main" id="{A00D4462-0ED6-CA47-89A7-C85B242A5E89}"/>
              </a:ext>
            </a:extLst>
          </p:cNvPr>
          <p:cNvPicPr>
            <a:picLocks noChangeAspect="1"/>
          </p:cNvPicPr>
          <p:nvPr/>
        </p:nvPicPr>
        <p:blipFill>
          <a:blip r:embed="rId3"/>
          <a:stretch>
            <a:fillRect/>
          </a:stretch>
        </p:blipFill>
        <p:spPr>
          <a:xfrm>
            <a:off x="4986339" y="346167"/>
            <a:ext cx="2046769" cy="1547944"/>
          </a:xfrm>
          <a:prstGeom prst="rect">
            <a:avLst/>
          </a:prstGeom>
        </p:spPr>
      </p:pic>
      <p:pic>
        <p:nvPicPr>
          <p:cNvPr id="8" name="Picture 7" descr="A person wearing a hat&#10;&#10;Description automatically generated">
            <a:extLst>
              <a:ext uri="{FF2B5EF4-FFF2-40B4-BE49-F238E27FC236}">
                <a16:creationId xmlns:a16="http://schemas.microsoft.com/office/drawing/2014/main" id="{21A9A5B0-BC2D-874E-9C49-906BEE9255D1}"/>
              </a:ext>
            </a:extLst>
          </p:cNvPr>
          <p:cNvPicPr>
            <a:picLocks noChangeAspect="1"/>
          </p:cNvPicPr>
          <p:nvPr/>
        </p:nvPicPr>
        <p:blipFill>
          <a:blip r:embed="rId4"/>
          <a:stretch>
            <a:fillRect/>
          </a:stretch>
        </p:blipFill>
        <p:spPr>
          <a:xfrm>
            <a:off x="8998422" y="346168"/>
            <a:ext cx="2264252" cy="1545352"/>
          </a:xfrm>
          <a:prstGeom prst="rect">
            <a:avLst/>
          </a:prstGeom>
        </p:spPr>
      </p:pic>
      <p:pic>
        <p:nvPicPr>
          <p:cNvPr id="11" name="Picture 10" descr="A person with collar shirt&#10;&#10;Description automatically generated">
            <a:extLst>
              <a:ext uri="{FF2B5EF4-FFF2-40B4-BE49-F238E27FC236}">
                <a16:creationId xmlns:a16="http://schemas.microsoft.com/office/drawing/2014/main" id="{14688F9B-684D-CD4B-8854-CCB900BA0E05}"/>
              </a:ext>
            </a:extLst>
          </p:cNvPr>
          <p:cNvPicPr>
            <a:picLocks noChangeAspect="1"/>
          </p:cNvPicPr>
          <p:nvPr/>
        </p:nvPicPr>
        <p:blipFill>
          <a:blip r:embed="rId5"/>
          <a:stretch>
            <a:fillRect/>
          </a:stretch>
        </p:blipFill>
        <p:spPr>
          <a:xfrm>
            <a:off x="1042166" y="2639045"/>
            <a:ext cx="1979979" cy="1588934"/>
          </a:xfrm>
          <a:prstGeom prst="rect">
            <a:avLst/>
          </a:prstGeom>
        </p:spPr>
      </p:pic>
      <p:pic>
        <p:nvPicPr>
          <p:cNvPr id="4" name="Picture 3" descr="A white and black hat&#10;&#10;Description automatically generated">
            <a:extLst>
              <a:ext uri="{FF2B5EF4-FFF2-40B4-BE49-F238E27FC236}">
                <a16:creationId xmlns:a16="http://schemas.microsoft.com/office/drawing/2014/main" id="{B9C31388-A72D-C04E-92BF-36BA260823D1}"/>
              </a:ext>
            </a:extLst>
          </p:cNvPr>
          <p:cNvPicPr>
            <a:picLocks noChangeAspect="1"/>
          </p:cNvPicPr>
          <p:nvPr/>
        </p:nvPicPr>
        <p:blipFill>
          <a:blip r:embed="rId6"/>
          <a:stretch>
            <a:fillRect/>
          </a:stretch>
        </p:blipFill>
        <p:spPr>
          <a:xfrm>
            <a:off x="1006196" y="4930536"/>
            <a:ext cx="2048756" cy="1582664"/>
          </a:xfrm>
          <a:prstGeom prst="rect">
            <a:avLst/>
          </a:prstGeom>
        </p:spPr>
      </p:pic>
      <p:sp>
        <p:nvSpPr>
          <p:cNvPr id="28" name="Rectangle 27">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127" y="2300641"/>
            <a:ext cx="4236873"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BF2F47-3AEC-3D4A-A277-F5608F2D734C}"/>
              </a:ext>
            </a:extLst>
          </p:cNvPr>
          <p:cNvSpPr>
            <a:spLocks noGrp="1"/>
          </p:cNvSpPr>
          <p:nvPr>
            <p:ph type="title"/>
          </p:nvPr>
        </p:nvSpPr>
        <p:spPr>
          <a:xfrm>
            <a:off x="8282152" y="2916520"/>
            <a:ext cx="2840391" cy="2309364"/>
          </a:xfrm>
        </p:spPr>
        <p:txBody>
          <a:bodyPr vert="horz" lIns="91440" tIns="45720" rIns="91440" bIns="45720" rtlCol="0" anchor="b">
            <a:normAutofit/>
          </a:bodyPr>
          <a:lstStyle/>
          <a:p>
            <a:r>
              <a:rPr lang="en-US" sz="4800" kern="1200">
                <a:solidFill>
                  <a:srgbClr val="FFFFFF"/>
                </a:solidFill>
                <a:latin typeface="+mj-lt"/>
                <a:ea typeface="+mj-ea"/>
                <a:cs typeface="+mj-cs"/>
              </a:rPr>
              <a:t>Product Examples</a:t>
            </a:r>
          </a:p>
        </p:txBody>
      </p:sp>
      <p:cxnSp>
        <p:nvCxnSpPr>
          <p:cNvPr id="30" name="Straight Connector 29">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food, lotion&#10;&#10;Description automatically generated">
            <a:extLst>
              <a:ext uri="{FF2B5EF4-FFF2-40B4-BE49-F238E27FC236}">
                <a16:creationId xmlns:a16="http://schemas.microsoft.com/office/drawing/2014/main" id="{EE939408-1BBA-F747-B39B-7C5E0F14DC64}"/>
              </a:ext>
            </a:extLst>
          </p:cNvPr>
          <p:cNvPicPr>
            <a:picLocks noChangeAspect="1"/>
          </p:cNvPicPr>
          <p:nvPr/>
        </p:nvPicPr>
        <p:blipFill>
          <a:blip r:embed="rId7"/>
          <a:stretch>
            <a:fillRect/>
          </a:stretch>
        </p:blipFill>
        <p:spPr>
          <a:xfrm>
            <a:off x="4449829" y="2812690"/>
            <a:ext cx="3179408" cy="3522889"/>
          </a:xfrm>
          <a:prstGeom prst="rect">
            <a:avLst/>
          </a:prstGeom>
        </p:spPr>
      </p:pic>
      <p:cxnSp>
        <p:nvCxnSpPr>
          <p:cNvPr id="38" name="Straight Connector 37">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40636" y="5336249"/>
            <a:ext cx="1892695"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logo&#10;&#10;Description automatically generated">
            <a:extLst>
              <a:ext uri="{FF2B5EF4-FFF2-40B4-BE49-F238E27FC236}">
                <a16:creationId xmlns:a16="http://schemas.microsoft.com/office/drawing/2014/main" id="{9570480D-D9FB-944E-8BFB-5B67A890B3C7}"/>
              </a:ext>
            </a:extLst>
          </p:cNvPr>
          <p:cNvPicPr>
            <a:picLocks noChangeAspect="1"/>
          </p:cNvPicPr>
          <p:nvPr/>
        </p:nvPicPr>
        <p:blipFill>
          <a:blip r:embed="rId8"/>
          <a:stretch>
            <a:fillRect/>
          </a:stretch>
        </p:blipFill>
        <p:spPr>
          <a:xfrm>
            <a:off x="10233331" y="6090318"/>
            <a:ext cx="1569673" cy="490522"/>
          </a:xfrm>
          <a:prstGeom prst="rect">
            <a:avLst/>
          </a:prstGeom>
        </p:spPr>
      </p:pic>
    </p:spTree>
    <p:extLst>
      <p:ext uri="{BB962C8B-B14F-4D97-AF65-F5344CB8AC3E}">
        <p14:creationId xmlns:p14="http://schemas.microsoft.com/office/powerpoint/2010/main" val="345075128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device&#10;&#10;Description automatically generated">
            <a:extLst>
              <a:ext uri="{FF2B5EF4-FFF2-40B4-BE49-F238E27FC236}">
                <a16:creationId xmlns:a16="http://schemas.microsoft.com/office/drawing/2014/main" id="{30EFCBBD-C16D-6D4E-8CEF-F94BE6F2D9EA}"/>
              </a:ext>
            </a:extLst>
          </p:cNvPr>
          <p:cNvPicPr>
            <a:picLocks noChangeAspect="1"/>
          </p:cNvPicPr>
          <p:nvPr/>
        </p:nvPicPr>
        <p:blipFill>
          <a:blip r:embed="rId2"/>
          <a:stretch>
            <a:fillRect/>
          </a:stretch>
        </p:blipFill>
        <p:spPr>
          <a:xfrm>
            <a:off x="1194057" y="346167"/>
            <a:ext cx="1676200" cy="1588946"/>
          </a:xfrm>
          <a:prstGeom prst="rect">
            <a:avLst/>
          </a:prstGeom>
        </p:spPr>
      </p:pic>
      <p:pic>
        <p:nvPicPr>
          <p:cNvPr id="13" name="Picture 12" descr="A close up of a bottle&#10;&#10;Description automatically generated">
            <a:extLst>
              <a:ext uri="{FF2B5EF4-FFF2-40B4-BE49-F238E27FC236}">
                <a16:creationId xmlns:a16="http://schemas.microsoft.com/office/drawing/2014/main" id="{59B9A641-E56B-554E-932E-8030112196EF}"/>
              </a:ext>
            </a:extLst>
          </p:cNvPr>
          <p:cNvPicPr>
            <a:picLocks noChangeAspect="1"/>
          </p:cNvPicPr>
          <p:nvPr/>
        </p:nvPicPr>
        <p:blipFill>
          <a:blip r:embed="rId3"/>
          <a:stretch>
            <a:fillRect/>
          </a:stretch>
        </p:blipFill>
        <p:spPr>
          <a:xfrm>
            <a:off x="5560114" y="2523258"/>
            <a:ext cx="2077777" cy="1547944"/>
          </a:xfrm>
          <a:prstGeom prst="rect">
            <a:avLst/>
          </a:prstGeom>
        </p:spPr>
      </p:pic>
      <p:pic>
        <p:nvPicPr>
          <p:cNvPr id="15" name="Picture 14" descr="A person with collar shirt&#10;&#10;Description automatically generated">
            <a:extLst>
              <a:ext uri="{FF2B5EF4-FFF2-40B4-BE49-F238E27FC236}">
                <a16:creationId xmlns:a16="http://schemas.microsoft.com/office/drawing/2014/main" id="{5DBDB593-F476-0D4A-AB7E-E12F9F19A754}"/>
              </a:ext>
            </a:extLst>
          </p:cNvPr>
          <p:cNvPicPr>
            <a:picLocks noChangeAspect="1"/>
          </p:cNvPicPr>
          <p:nvPr/>
        </p:nvPicPr>
        <p:blipFill>
          <a:blip r:embed="rId4"/>
          <a:stretch>
            <a:fillRect/>
          </a:stretch>
        </p:blipFill>
        <p:spPr>
          <a:xfrm>
            <a:off x="4760929" y="244450"/>
            <a:ext cx="2670141" cy="1809020"/>
          </a:xfrm>
          <a:prstGeom prst="rect">
            <a:avLst/>
          </a:prstGeom>
        </p:spPr>
      </p:pic>
      <p:pic>
        <p:nvPicPr>
          <p:cNvPr id="7" name="Picture 6" descr="A close up of a sign&#10;&#10;Description automatically generated">
            <a:extLst>
              <a:ext uri="{FF2B5EF4-FFF2-40B4-BE49-F238E27FC236}">
                <a16:creationId xmlns:a16="http://schemas.microsoft.com/office/drawing/2014/main" id="{4553710C-8F03-5B45-A4A5-F26F1A3C711B}"/>
              </a:ext>
            </a:extLst>
          </p:cNvPr>
          <p:cNvPicPr>
            <a:picLocks noChangeAspect="1"/>
          </p:cNvPicPr>
          <p:nvPr/>
        </p:nvPicPr>
        <p:blipFill>
          <a:blip r:embed="rId5"/>
          <a:stretch>
            <a:fillRect/>
          </a:stretch>
        </p:blipFill>
        <p:spPr>
          <a:xfrm>
            <a:off x="1194062" y="2639045"/>
            <a:ext cx="1676187" cy="1588934"/>
          </a:xfrm>
          <a:prstGeom prst="rect">
            <a:avLst/>
          </a:prstGeom>
        </p:spPr>
      </p:pic>
      <p:pic>
        <p:nvPicPr>
          <p:cNvPr id="5" name="Picture 4" descr="A picture containing cup, coffee, vessel, table&#10;&#10;Description automatically generated">
            <a:extLst>
              <a:ext uri="{FF2B5EF4-FFF2-40B4-BE49-F238E27FC236}">
                <a16:creationId xmlns:a16="http://schemas.microsoft.com/office/drawing/2014/main" id="{2E2EC151-0D29-DA49-8C13-69B178177E5A}"/>
              </a:ext>
            </a:extLst>
          </p:cNvPr>
          <p:cNvPicPr>
            <a:picLocks noChangeAspect="1"/>
          </p:cNvPicPr>
          <p:nvPr/>
        </p:nvPicPr>
        <p:blipFill>
          <a:blip r:embed="rId6"/>
          <a:stretch>
            <a:fillRect/>
          </a:stretch>
        </p:blipFill>
        <p:spPr>
          <a:xfrm>
            <a:off x="1137994" y="4930536"/>
            <a:ext cx="1785159" cy="1582664"/>
          </a:xfrm>
          <a:prstGeom prst="rect">
            <a:avLst/>
          </a:prstGeom>
        </p:spPr>
      </p:pic>
      <p:sp>
        <p:nvSpPr>
          <p:cNvPr id="33" name="Rectangle 32">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127" y="2300641"/>
            <a:ext cx="4236873"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9900B6-B5D5-0F4D-AB54-7AA00031E0C9}"/>
              </a:ext>
            </a:extLst>
          </p:cNvPr>
          <p:cNvSpPr>
            <a:spLocks noGrp="1"/>
          </p:cNvSpPr>
          <p:nvPr>
            <p:ph type="title"/>
          </p:nvPr>
        </p:nvSpPr>
        <p:spPr>
          <a:xfrm>
            <a:off x="8282152" y="2916520"/>
            <a:ext cx="2840391" cy="2309364"/>
          </a:xfrm>
        </p:spPr>
        <p:txBody>
          <a:bodyPr vert="horz" lIns="91440" tIns="45720" rIns="91440" bIns="45720" rtlCol="0" anchor="b">
            <a:normAutofit/>
          </a:bodyPr>
          <a:lstStyle/>
          <a:p>
            <a:r>
              <a:rPr lang="en-US" sz="4800" kern="1200">
                <a:solidFill>
                  <a:srgbClr val="FFFFFF"/>
                </a:solidFill>
                <a:latin typeface="+mj-lt"/>
                <a:ea typeface="+mj-ea"/>
                <a:cs typeface="+mj-cs"/>
              </a:rPr>
              <a:t>Product Examples</a:t>
            </a:r>
          </a:p>
        </p:txBody>
      </p:sp>
      <p:cxnSp>
        <p:nvCxnSpPr>
          <p:cNvPr id="35" name="Straight Connector 34">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11" name="Picture 10" descr="A coffee mug&#10;&#10;Description automatically generated">
            <a:extLst>
              <a:ext uri="{FF2B5EF4-FFF2-40B4-BE49-F238E27FC236}">
                <a16:creationId xmlns:a16="http://schemas.microsoft.com/office/drawing/2014/main" id="{D1AA75C0-79DC-2A4E-B6CB-DD00E75CAF58}"/>
              </a:ext>
            </a:extLst>
          </p:cNvPr>
          <p:cNvPicPr>
            <a:picLocks noChangeAspect="1"/>
          </p:cNvPicPr>
          <p:nvPr/>
        </p:nvPicPr>
        <p:blipFill>
          <a:blip r:embed="rId7"/>
          <a:stretch>
            <a:fillRect/>
          </a:stretch>
        </p:blipFill>
        <p:spPr>
          <a:xfrm>
            <a:off x="4471407" y="4227978"/>
            <a:ext cx="2170870" cy="2385571"/>
          </a:xfrm>
          <a:prstGeom prst="rect">
            <a:avLst/>
          </a:prstGeom>
        </p:spPr>
      </p:pic>
      <p:cxnSp>
        <p:nvCxnSpPr>
          <p:cNvPr id="43" name="Straight Connector 42">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40636" y="5336249"/>
            <a:ext cx="1892695"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knife&#10;&#10;Description automatically generated">
            <a:extLst>
              <a:ext uri="{FF2B5EF4-FFF2-40B4-BE49-F238E27FC236}">
                <a16:creationId xmlns:a16="http://schemas.microsoft.com/office/drawing/2014/main" id="{086C3DEC-B689-F844-A2B8-63D096B2C4AA}"/>
              </a:ext>
            </a:extLst>
          </p:cNvPr>
          <p:cNvPicPr>
            <a:picLocks noChangeAspect="1"/>
          </p:cNvPicPr>
          <p:nvPr/>
        </p:nvPicPr>
        <p:blipFill>
          <a:blip r:embed="rId8"/>
          <a:stretch>
            <a:fillRect/>
          </a:stretch>
        </p:blipFill>
        <p:spPr>
          <a:xfrm>
            <a:off x="8282152" y="199965"/>
            <a:ext cx="3631315" cy="1920913"/>
          </a:xfrm>
          <a:prstGeom prst="rect">
            <a:avLst/>
          </a:prstGeom>
        </p:spPr>
      </p:pic>
      <p:pic>
        <p:nvPicPr>
          <p:cNvPr id="31" name="Picture 30" descr="A close up of a logo&#10;&#10;Description automatically generated">
            <a:extLst>
              <a:ext uri="{FF2B5EF4-FFF2-40B4-BE49-F238E27FC236}">
                <a16:creationId xmlns:a16="http://schemas.microsoft.com/office/drawing/2014/main" id="{3340D5FF-56B2-5B4B-AE61-FE36C285EFC9}"/>
              </a:ext>
            </a:extLst>
          </p:cNvPr>
          <p:cNvPicPr>
            <a:picLocks noChangeAspect="1"/>
          </p:cNvPicPr>
          <p:nvPr/>
        </p:nvPicPr>
        <p:blipFill>
          <a:blip r:embed="rId9"/>
          <a:stretch>
            <a:fillRect/>
          </a:stretch>
        </p:blipFill>
        <p:spPr>
          <a:xfrm>
            <a:off x="10243721" y="6026864"/>
            <a:ext cx="1620570" cy="506427"/>
          </a:xfrm>
          <a:prstGeom prst="rect">
            <a:avLst/>
          </a:prstGeom>
        </p:spPr>
      </p:pic>
    </p:spTree>
    <p:extLst>
      <p:ext uri="{BB962C8B-B14F-4D97-AF65-F5344CB8AC3E}">
        <p14:creationId xmlns:p14="http://schemas.microsoft.com/office/powerpoint/2010/main" val="417194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8346D-0848-F04E-B820-4F2870D884CF}"/>
              </a:ext>
            </a:extLst>
          </p:cNvPr>
          <p:cNvSpPr>
            <a:spLocks noGrp="1"/>
          </p:cNvSpPr>
          <p:nvPr>
            <p:ph type="title"/>
          </p:nvPr>
        </p:nvSpPr>
        <p:spPr/>
        <p:txBody>
          <a:bodyPr/>
          <a:lstStyle/>
          <a:p>
            <a:r>
              <a:rPr lang="en-US"/>
              <a:t>Contact Info</a:t>
            </a:r>
            <a:endParaRPr lang="en-US" dirty="0"/>
          </a:p>
        </p:txBody>
      </p:sp>
      <p:sp>
        <p:nvSpPr>
          <p:cNvPr id="3" name="Content Placeholder 2">
            <a:extLst>
              <a:ext uri="{FF2B5EF4-FFF2-40B4-BE49-F238E27FC236}">
                <a16:creationId xmlns:a16="http://schemas.microsoft.com/office/drawing/2014/main" id="{27C6DF53-E630-C84F-ACA4-93210F6E777F}"/>
              </a:ext>
            </a:extLst>
          </p:cNvPr>
          <p:cNvSpPr>
            <a:spLocks noGrp="1"/>
          </p:cNvSpPr>
          <p:nvPr>
            <p:ph idx="1"/>
          </p:nvPr>
        </p:nvSpPr>
        <p:spPr>
          <a:xfrm>
            <a:off x="838200" y="1825625"/>
            <a:ext cx="8342745" cy="2025939"/>
          </a:xfrm>
        </p:spPr>
        <p:txBody>
          <a:bodyPr>
            <a:normAutofit fontScale="40000" lnSpcReduction="20000"/>
          </a:bodyPr>
          <a:lstStyle/>
          <a:p>
            <a:r>
              <a:rPr lang="en-US" sz="7700">
                <a:hlinkClick r:id="rId2"/>
              </a:rPr>
              <a:t>annie@firstavepromo.com</a:t>
            </a:r>
            <a:endParaRPr lang="en-US" sz="7700"/>
          </a:p>
          <a:p>
            <a:endParaRPr lang="en-US" sz="7700"/>
          </a:p>
          <a:p>
            <a:endParaRPr lang="en-US" sz="7700"/>
          </a:p>
          <a:p>
            <a:r>
              <a:rPr lang="en-US" sz="7700">
                <a:hlinkClick r:id="rId3"/>
              </a:rPr>
              <a:t>David@oldlutheran.com</a:t>
            </a:r>
            <a:endParaRPr lang="en-US" sz="7700"/>
          </a:p>
          <a:p>
            <a:endParaRPr lang="en-US" dirty="0"/>
          </a:p>
        </p:txBody>
      </p:sp>
    </p:spTree>
    <p:extLst>
      <p:ext uri="{BB962C8B-B14F-4D97-AF65-F5344CB8AC3E}">
        <p14:creationId xmlns:p14="http://schemas.microsoft.com/office/powerpoint/2010/main" val="1573006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339F26-8C20-D041-9FA3-8FE72481D768}"/>
              </a:ext>
            </a:extLst>
          </p:cNvPr>
          <p:cNvSpPr>
            <a:spLocks noGrp="1"/>
          </p:cNvSpPr>
          <p:nvPr>
            <p:ph type="title"/>
          </p:nvPr>
        </p:nvSpPr>
        <p:spPr>
          <a:xfrm>
            <a:off x="838200" y="631825"/>
            <a:ext cx="10515600" cy="1325563"/>
          </a:xfrm>
        </p:spPr>
        <p:txBody>
          <a:bodyPr>
            <a:normAutofit/>
          </a:bodyPr>
          <a:lstStyle/>
          <a:p>
            <a:pPr algn="ctr"/>
            <a:r>
              <a:rPr lang="en-US"/>
              <a:t>Option One	</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89DDE7B-7DD3-FD4D-B11F-84EC6F39DFC8}"/>
              </a:ext>
            </a:extLst>
          </p:cNvPr>
          <p:cNvSpPr>
            <a:spLocks noGrp="1"/>
          </p:cNvSpPr>
          <p:nvPr>
            <p:ph idx="1"/>
          </p:nvPr>
        </p:nvSpPr>
        <p:spPr>
          <a:xfrm>
            <a:off x="838200" y="2269173"/>
            <a:ext cx="10515600" cy="3659988"/>
          </a:xfrm>
        </p:spPr>
        <p:txBody>
          <a:bodyPr>
            <a:normAutofit/>
          </a:bodyPr>
          <a:lstStyle/>
          <a:p>
            <a:r>
              <a:rPr lang="en-US" sz="2000" b="1" dirty="0"/>
              <a:t>Option #1:</a:t>
            </a:r>
            <a:r>
              <a:rPr lang="en-US" sz="2000" dirty="0"/>
              <a:t> </a:t>
            </a:r>
          </a:p>
          <a:p>
            <a:r>
              <a:rPr lang="en-US" sz="2000" dirty="0"/>
              <a:t>Pre Sale - Bulk Order Option</a:t>
            </a:r>
          </a:p>
          <a:p>
            <a:pPr marL="0" indent="0">
              <a:buNone/>
            </a:pPr>
            <a:endParaRPr lang="en-US" sz="2000" dirty="0"/>
          </a:p>
          <a:p>
            <a:r>
              <a:rPr lang="en-US" sz="2000" dirty="0"/>
              <a:t>Choose clothing options and approve final artwork. </a:t>
            </a:r>
          </a:p>
          <a:p>
            <a:r>
              <a:rPr lang="en-US" sz="2000" dirty="0"/>
              <a:t>OL will provide product pictures to post on social media and your website. Your camp will offer your customers a specific time frame to complete their purchase. </a:t>
            </a:r>
          </a:p>
          <a:p>
            <a:r>
              <a:rPr lang="en-US" sz="2000" dirty="0"/>
              <a:t>Send Old Lutheran a bulk order after you close the pre-sale. </a:t>
            </a:r>
          </a:p>
          <a:p>
            <a:r>
              <a:rPr lang="en-US" sz="2000" dirty="0"/>
              <a:t>Bulk pricing allows your camp to retain your profit margin without having to own stock. </a:t>
            </a:r>
          </a:p>
          <a:p>
            <a:r>
              <a:rPr lang="en-US" sz="2000" dirty="0"/>
              <a:t>You would be mailed a bulk order and fulfill orders on your own. </a:t>
            </a:r>
          </a:p>
          <a:p>
            <a:endParaRPr lang="en-US" sz="2000" dirty="0"/>
          </a:p>
        </p:txBody>
      </p:sp>
      <p:pic>
        <p:nvPicPr>
          <p:cNvPr id="6" name="Picture 5" descr="A close up of a logo&#10;&#10;Description automatically generated">
            <a:extLst>
              <a:ext uri="{FF2B5EF4-FFF2-40B4-BE49-F238E27FC236}">
                <a16:creationId xmlns:a16="http://schemas.microsoft.com/office/drawing/2014/main" id="{D590298B-4BE5-324C-8105-23E227E53996}"/>
              </a:ext>
            </a:extLst>
          </p:cNvPr>
          <p:cNvPicPr>
            <a:picLocks noChangeAspect="1"/>
          </p:cNvPicPr>
          <p:nvPr/>
        </p:nvPicPr>
        <p:blipFill>
          <a:blip r:embed="rId2"/>
          <a:stretch>
            <a:fillRect/>
          </a:stretch>
        </p:blipFill>
        <p:spPr>
          <a:xfrm>
            <a:off x="9239762" y="553246"/>
            <a:ext cx="2372356" cy="741360"/>
          </a:xfrm>
          <a:prstGeom prst="rect">
            <a:avLst/>
          </a:prstGeom>
        </p:spPr>
      </p:pic>
    </p:spTree>
    <p:extLst>
      <p:ext uri="{BB962C8B-B14F-4D97-AF65-F5344CB8AC3E}">
        <p14:creationId xmlns:p14="http://schemas.microsoft.com/office/powerpoint/2010/main" val="2964466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72B96B-5759-F94A-A0FA-E51E4B656650}"/>
              </a:ext>
            </a:extLst>
          </p:cNvPr>
          <p:cNvSpPr>
            <a:spLocks noGrp="1"/>
          </p:cNvSpPr>
          <p:nvPr>
            <p:ph type="title"/>
          </p:nvPr>
        </p:nvSpPr>
        <p:spPr>
          <a:xfrm>
            <a:off x="838200" y="631825"/>
            <a:ext cx="10515600" cy="1325563"/>
          </a:xfrm>
        </p:spPr>
        <p:txBody>
          <a:bodyPr>
            <a:normAutofit/>
          </a:bodyPr>
          <a:lstStyle/>
          <a:p>
            <a:pPr algn="ctr"/>
            <a:r>
              <a:rPr lang="en-US"/>
              <a:t>Option Two</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7D6FF1-D803-F84F-A0BB-7054D88B498C}"/>
              </a:ext>
            </a:extLst>
          </p:cNvPr>
          <p:cNvSpPr>
            <a:spLocks noGrp="1"/>
          </p:cNvSpPr>
          <p:nvPr>
            <p:ph idx="1"/>
          </p:nvPr>
        </p:nvSpPr>
        <p:spPr>
          <a:xfrm>
            <a:off x="838200" y="2269173"/>
            <a:ext cx="10515600" cy="3659988"/>
          </a:xfrm>
        </p:spPr>
        <p:txBody>
          <a:bodyPr>
            <a:normAutofit/>
          </a:bodyPr>
          <a:lstStyle/>
          <a:p>
            <a:pPr marL="0" indent="0">
              <a:buNone/>
            </a:pPr>
            <a:r>
              <a:rPr lang="en-US" sz="1500"/>
              <a:t>Bulk Price – Order Fulfillment </a:t>
            </a:r>
          </a:p>
          <a:p>
            <a:pPr marL="0" indent="0">
              <a:buNone/>
            </a:pPr>
            <a:endParaRPr lang="en-US" sz="1500"/>
          </a:p>
          <a:p>
            <a:r>
              <a:rPr lang="en-US" sz="1500"/>
              <a:t>Choose your products and approve final artwork and retail pricing.</a:t>
            </a:r>
          </a:p>
          <a:p>
            <a:r>
              <a:rPr lang="en-US" sz="1500"/>
              <a:t>Products will be available on oldlutheran.com. Your camp will receive a link to your custom gear to post on your website and product pictures to help you promote your gear on social media.  </a:t>
            </a:r>
          </a:p>
          <a:p>
            <a:pPr marL="0" indent="0">
              <a:buNone/>
            </a:pPr>
            <a:endParaRPr lang="en-US" sz="1500"/>
          </a:p>
          <a:p>
            <a:r>
              <a:rPr lang="en-US" sz="1500"/>
              <a:t>Orders will be printed and fulfilled after two weeks of sales. Your camp must have sold at least 12 garments with the same print for gear to go into production. Our team will send you an update if you are in danger of not making your minimum so you can promote your gear. If minimums are not met orders will be held for another 2-week cycle and then refunded. </a:t>
            </a:r>
          </a:p>
          <a:p>
            <a:pPr marL="0" indent="0">
              <a:buNone/>
            </a:pPr>
            <a:endParaRPr lang="en-US" sz="1500"/>
          </a:p>
          <a:p>
            <a:r>
              <a:rPr lang="en-US" sz="1500"/>
              <a:t>Old Lutheran will send your camp a commission check at the end of each month. Your profit will be based on cost/retail price of the items and the quantity sold with the same print. </a:t>
            </a:r>
          </a:p>
          <a:p>
            <a:endParaRPr lang="en-US" sz="1500"/>
          </a:p>
        </p:txBody>
      </p:sp>
      <p:pic>
        <p:nvPicPr>
          <p:cNvPr id="6" name="Picture 5" descr="A close up of a logo&#10;&#10;Description automatically generated">
            <a:extLst>
              <a:ext uri="{FF2B5EF4-FFF2-40B4-BE49-F238E27FC236}">
                <a16:creationId xmlns:a16="http://schemas.microsoft.com/office/drawing/2014/main" id="{980EBA81-A220-424A-A494-50AA522131D1}"/>
              </a:ext>
            </a:extLst>
          </p:cNvPr>
          <p:cNvPicPr>
            <a:picLocks noChangeAspect="1"/>
          </p:cNvPicPr>
          <p:nvPr/>
        </p:nvPicPr>
        <p:blipFill>
          <a:blip r:embed="rId2"/>
          <a:stretch>
            <a:fillRect/>
          </a:stretch>
        </p:blipFill>
        <p:spPr>
          <a:xfrm>
            <a:off x="8834755" y="499608"/>
            <a:ext cx="2777363" cy="867925"/>
          </a:xfrm>
          <a:prstGeom prst="rect">
            <a:avLst/>
          </a:prstGeom>
        </p:spPr>
      </p:pic>
    </p:spTree>
    <p:extLst>
      <p:ext uri="{BB962C8B-B14F-4D97-AF65-F5344CB8AC3E}">
        <p14:creationId xmlns:p14="http://schemas.microsoft.com/office/powerpoint/2010/main" val="641016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24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ell phone&#10;&#10;Description automatically generated">
            <a:extLst>
              <a:ext uri="{FF2B5EF4-FFF2-40B4-BE49-F238E27FC236}">
                <a16:creationId xmlns:a16="http://schemas.microsoft.com/office/drawing/2014/main" id="{A59674EF-0255-7641-8F8D-85D412CF7762}"/>
              </a:ext>
            </a:extLst>
          </p:cNvPr>
          <p:cNvPicPr>
            <a:picLocks noChangeAspect="1"/>
          </p:cNvPicPr>
          <p:nvPr/>
        </p:nvPicPr>
        <p:blipFill>
          <a:blip r:embed="rId2"/>
          <a:stretch>
            <a:fillRect/>
          </a:stretch>
        </p:blipFill>
        <p:spPr>
          <a:xfrm>
            <a:off x="2192773" y="408562"/>
            <a:ext cx="9674972" cy="6119421"/>
          </a:xfrm>
          <a:prstGeom prst="rect">
            <a:avLst/>
          </a:prstGeom>
        </p:spPr>
      </p:pic>
      <p:sp>
        <p:nvSpPr>
          <p:cNvPr id="2" name="Title 1">
            <a:extLst>
              <a:ext uri="{FF2B5EF4-FFF2-40B4-BE49-F238E27FC236}">
                <a16:creationId xmlns:a16="http://schemas.microsoft.com/office/drawing/2014/main" id="{3861FB3F-1545-D84D-808F-0AE40F3ED557}"/>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200" dirty="0">
                <a:solidFill>
                  <a:srgbClr val="FFFFFF"/>
                </a:solidFill>
              </a:rPr>
              <a:t>Custom Collection Online </a:t>
            </a:r>
            <a:br>
              <a:rPr lang="en-US" sz="2200" dirty="0">
                <a:solidFill>
                  <a:srgbClr val="FFFFFF"/>
                </a:solidFill>
              </a:rPr>
            </a:br>
            <a:r>
              <a:rPr lang="en-US" sz="2200" dirty="0">
                <a:solidFill>
                  <a:srgbClr val="FFFFFF"/>
                </a:solidFill>
              </a:rPr>
              <a:t>(Option 2)		</a:t>
            </a:r>
          </a:p>
        </p:txBody>
      </p:sp>
      <p:sp>
        <p:nvSpPr>
          <p:cNvPr id="3" name="Content Placeholder 2">
            <a:extLst>
              <a:ext uri="{FF2B5EF4-FFF2-40B4-BE49-F238E27FC236}">
                <a16:creationId xmlns:a16="http://schemas.microsoft.com/office/drawing/2014/main" id="{F3E9157C-2A7E-D24C-A153-6161AC51BDBB}"/>
              </a:ext>
            </a:extLst>
          </p:cNvPr>
          <p:cNvSpPr>
            <a:spLocks noGrp="1"/>
          </p:cNvSpPr>
          <p:nvPr>
            <p:ph idx="1"/>
          </p:nvPr>
        </p:nvSpPr>
        <p:spPr>
          <a:xfrm>
            <a:off x="4038600" y="4884873"/>
            <a:ext cx="7188199" cy="1292090"/>
          </a:xfrm>
        </p:spPr>
        <p:txBody>
          <a:bodyPr>
            <a:normAutofit/>
          </a:bodyPr>
          <a:lstStyle/>
          <a:p>
            <a:pPr marL="0" indent="0">
              <a:buNone/>
            </a:pPr>
            <a:endParaRPr lang="en-US" sz="1800"/>
          </a:p>
          <a:p>
            <a:pPr marL="0" indent="0">
              <a:buNone/>
            </a:pPr>
            <a:endParaRPr lang="en-US" sz="1800"/>
          </a:p>
        </p:txBody>
      </p:sp>
      <p:sp>
        <p:nvSpPr>
          <p:cNvPr id="4" name="TextBox 3">
            <a:extLst>
              <a:ext uri="{FF2B5EF4-FFF2-40B4-BE49-F238E27FC236}">
                <a16:creationId xmlns:a16="http://schemas.microsoft.com/office/drawing/2014/main" id="{8E0CDABD-63DF-EC46-8496-B38141EA33DF}"/>
              </a:ext>
            </a:extLst>
          </p:cNvPr>
          <p:cNvSpPr txBox="1"/>
          <p:nvPr/>
        </p:nvSpPr>
        <p:spPr>
          <a:xfrm>
            <a:off x="6772274" y="681036"/>
            <a:ext cx="2679265" cy="369332"/>
          </a:xfrm>
          <a:prstGeom prst="rect">
            <a:avLst/>
          </a:prstGeom>
          <a:noFill/>
        </p:spPr>
        <p:txBody>
          <a:bodyPr wrap="square" rtlCol="0">
            <a:spAutoFit/>
          </a:bodyPr>
          <a:lstStyle/>
          <a:p>
            <a:r>
              <a:rPr lang="en-US" b="1" dirty="0">
                <a:solidFill>
                  <a:schemeClr val="bg2">
                    <a:lumMod val="50000"/>
                  </a:schemeClr>
                </a:solidFill>
                <a:cs typeface="Al Bayan" pitchFamily="2" charset="-78"/>
              </a:rPr>
              <a:t>Your Camp Name Here</a:t>
            </a:r>
          </a:p>
        </p:txBody>
      </p:sp>
      <p:cxnSp>
        <p:nvCxnSpPr>
          <p:cNvPr id="7" name="Straight Arrow Connector 6">
            <a:extLst>
              <a:ext uri="{FF2B5EF4-FFF2-40B4-BE49-F238E27FC236}">
                <a16:creationId xmlns:a16="http://schemas.microsoft.com/office/drawing/2014/main" id="{B0D955CE-52B6-FA43-87BE-DCA47C869450}"/>
              </a:ext>
            </a:extLst>
          </p:cNvPr>
          <p:cNvCxnSpPr/>
          <p:nvPr/>
        </p:nvCxnSpPr>
        <p:spPr>
          <a:xfrm flipH="1">
            <a:off x="5243511" y="942975"/>
            <a:ext cx="152876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07D383-C379-FE48-B4E8-C5A59C804152}"/>
              </a:ext>
            </a:extLst>
          </p:cNvPr>
          <p:cNvCxnSpPr>
            <a:cxnSpLocks/>
          </p:cNvCxnSpPr>
          <p:nvPr/>
        </p:nvCxnSpPr>
        <p:spPr>
          <a:xfrm flipH="1">
            <a:off x="7279479" y="1487272"/>
            <a:ext cx="1162051" cy="1550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8C56238-1243-EA49-B16B-4588F74A403F}"/>
              </a:ext>
            </a:extLst>
          </p:cNvPr>
          <p:cNvCxnSpPr>
            <a:cxnSpLocks/>
          </p:cNvCxnSpPr>
          <p:nvPr/>
        </p:nvCxnSpPr>
        <p:spPr>
          <a:xfrm flipH="1">
            <a:off x="7096125" y="2757441"/>
            <a:ext cx="1162050" cy="4429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3A7ECED-082A-CE43-8F9C-71690960791F}"/>
              </a:ext>
            </a:extLst>
          </p:cNvPr>
          <p:cNvCxnSpPr>
            <a:cxnSpLocks/>
          </p:cNvCxnSpPr>
          <p:nvPr/>
        </p:nvCxnSpPr>
        <p:spPr>
          <a:xfrm flipH="1">
            <a:off x="8011894" y="3540085"/>
            <a:ext cx="859272" cy="6358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948A7F1-0DDD-4343-9DDE-99A739AA9DF9}"/>
              </a:ext>
            </a:extLst>
          </p:cNvPr>
          <p:cNvSpPr txBox="1"/>
          <p:nvPr/>
        </p:nvSpPr>
        <p:spPr>
          <a:xfrm>
            <a:off x="8624887" y="1272993"/>
            <a:ext cx="3422074" cy="369332"/>
          </a:xfrm>
          <a:prstGeom prst="rect">
            <a:avLst/>
          </a:prstGeom>
          <a:noFill/>
        </p:spPr>
        <p:txBody>
          <a:bodyPr wrap="square" rtlCol="0">
            <a:spAutoFit/>
          </a:bodyPr>
          <a:lstStyle/>
          <a:p>
            <a:r>
              <a:rPr lang="en-US" b="1" dirty="0">
                <a:solidFill>
                  <a:schemeClr val="bg2">
                    <a:lumMod val="50000"/>
                  </a:schemeClr>
                </a:solidFill>
                <a:cs typeface="Al Bayan" pitchFamily="2" charset="-78"/>
              </a:rPr>
              <a:t>Your Story or Descriptions Here</a:t>
            </a:r>
          </a:p>
        </p:txBody>
      </p:sp>
      <p:sp>
        <p:nvSpPr>
          <p:cNvPr id="21" name="TextBox 20">
            <a:extLst>
              <a:ext uri="{FF2B5EF4-FFF2-40B4-BE49-F238E27FC236}">
                <a16:creationId xmlns:a16="http://schemas.microsoft.com/office/drawing/2014/main" id="{8E7786D8-E481-2346-AFA6-B527EFA32700}"/>
              </a:ext>
            </a:extLst>
          </p:cNvPr>
          <p:cNvSpPr txBox="1"/>
          <p:nvPr/>
        </p:nvSpPr>
        <p:spPr>
          <a:xfrm>
            <a:off x="8351923" y="2335698"/>
            <a:ext cx="3422074" cy="646331"/>
          </a:xfrm>
          <a:prstGeom prst="rect">
            <a:avLst/>
          </a:prstGeom>
          <a:noFill/>
        </p:spPr>
        <p:txBody>
          <a:bodyPr wrap="square" rtlCol="0">
            <a:spAutoFit/>
          </a:bodyPr>
          <a:lstStyle/>
          <a:p>
            <a:r>
              <a:rPr lang="en-US" b="1" dirty="0">
                <a:solidFill>
                  <a:schemeClr val="bg2">
                    <a:lumMod val="50000"/>
                  </a:schemeClr>
                </a:solidFill>
                <a:cs typeface="Al Bayan" pitchFamily="2" charset="-78"/>
              </a:rPr>
              <a:t>Your purchasing process and delivery info here.</a:t>
            </a:r>
          </a:p>
        </p:txBody>
      </p:sp>
      <p:sp>
        <p:nvSpPr>
          <p:cNvPr id="22" name="TextBox 21">
            <a:extLst>
              <a:ext uri="{FF2B5EF4-FFF2-40B4-BE49-F238E27FC236}">
                <a16:creationId xmlns:a16="http://schemas.microsoft.com/office/drawing/2014/main" id="{3632E1A3-DEB1-4640-A426-64BE730F673E}"/>
              </a:ext>
            </a:extLst>
          </p:cNvPr>
          <p:cNvSpPr txBox="1"/>
          <p:nvPr/>
        </p:nvSpPr>
        <p:spPr>
          <a:xfrm>
            <a:off x="9143708" y="3308531"/>
            <a:ext cx="1711037" cy="369332"/>
          </a:xfrm>
          <a:prstGeom prst="rect">
            <a:avLst/>
          </a:prstGeom>
          <a:noFill/>
        </p:spPr>
        <p:txBody>
          <a:bodyPr wrap="square" rtlCol="0">
            <a:spAutoFit/>
          </a:bodyPr>
          <a:lstStyle/>
          <a:p>
            <a:r>
              <a:rPr lang="en-US" b="1" dirty="0">
                <a:solidFill>
                  <a:schemeClr val="bg2">
                    <a:lumMod val="50000"/>
                  </a:schemeClr>
                </a:solidFill>
                <a:cs typeface="Al Bayan" pitchFamily="2" charset="-78"/>
              </a:rPr>
              <a:t>Your Gear Here</a:t>
            </a:r>
          </a:p>
        </p:txBody>
      </p:sp>
      <p:pic>
        <p:nvPicPr>
          <p:cNvPr id="24" name="Picture 23" descr="A close up of a logo&#10;&#10;Description automatically generated">
            <a:extLst>
              <a:ext uri="{FF2B5EF4-FFF2-40B4-BE49-F238E27FC236}">
                <a16:creationId xmlns:a16="http://schemas.microsoft.com/office/drawing/2014/main" id="{EA1B3E5F-45B3-E34B-B3AA-2050FF0E88A8}"/>
              </a:ext>
            </a:extLst>
          </p:cNvPr>
          <p:cNvPicPr>
            <a:picLocks noChangeAspect="1"/>
          </p:cNvPicPr>
          <p:nvPr/>
        </p:nvPicPr>
        <p:blipFill>
          <a:blip r:embed="rId3"/>
          <a:stretch>
            <a:fillRect/>
          </a:stretch>
        </p:blipFill>
        <p:spPr>
          <a:xfrm>
            <a:off x="244991" y="6207464"/>
            <a:ext cx="1349098" cy="421592"/>
          </a:xfrm>
          <a:prstGeom prst="rect">
            <a:avLst/>
          </a:prstGeom>
        </p:spPr>
      </p:pic>
    </p:spTree>
    <p:extLst>
      <p:ext uri="{BB962C8B-B14F-4D97-AF65-F5344CB8AC3E}">
        <p14:creationId xmlns:p14="http://schemas.microsoft.com/office/powerpoint/2010/main" val="3879143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5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D7EA-A23F-0543-9AAE-D6F4F0345F9F}"/>
              </a:ext>
            </a:extLst>
          </p:cNvPr>
          <p:cNvSpPr>
            <a:spLocks noGrp="1"/>
          </p:cNvSpPr>
          <p:nvPr>
            <p:ph type="title"/>
          </p:nvPr>
        </p:nvSpPr>
        <p:spPr/>
        <p:txBody>
          <a:bodyPr/>
          <a:lstStyle/>
          <a:p>
            <a:r>
              <a:rPr lang="en-US" dirty="0">
                <a:solidFill>
                  <a:schemeClr val="tx1">
                    <a:lumMod val="85000"/>
                    <a:lumOff val="15000"/>
                  </a:schemeClr>
                </a:solidFill>
              </a:rPr>
              <a:t>Garment Options: A few Recommendations</a:t>
            </a:r>
          </a:p>
        </p:txBody>
      </p:sp>
      <p:sp>
        <p:nvSpPr>
          <p:cNvPr id="3" name="Content Placeholder 2">
            <a:extLst>
              <a:ext uri="{FF2B5EF4-FFF2-40B4-BE49-F238E27FC236}">
                <a16:creationId xmlns:a16="http://schemas.microsoft.com/office/drawing/2014/main" id="{808BAC70-6C3D-264E-823F-58F7D196BCBB}"/>
              </a:ext>
            </a:extLst>
          </p:cNvPr>
          <p:cNvSpPr>
            <a:spLocks noGrp="1"/>
          </p:cNvSpPr>
          <p:nvPr>
            <p:ph idx="1"/>
          </p:nvPr>
        </p:nvSpPr>
        <p:spPr>
          <a:xfrm>
            <a:off x="838200" y="1690688"/>
            <a:ext cx="3862137" cy="5167312"/>
          </a:xfrm>
        </p:spPr>
        <p:txBody>
          <a:bodyPr>
            <a:normAutofit lnSpcReduction="10000"/>
          </a:bodyPr>
          <a:lstStyle/>
          <a:p>
            <a:r>
              <a:rPr lang="en-US" dirty="0">
                <a:solidFill>
                  <a:schemeClr val="tx1">
                    <a:lumMod val="85000"/>
                    <a:lumOff val="15000"/>
                  </a:schemeClr>
                </a:solidFill>
              </a:rPr>
              <a:t>Gildan </a:t>
            </a:r>
            <a:r>
              <a:rPr lang="en-US" dirty="0" err="1">
                <a:solidFill>
                  <a:schemeClr val="tx1">
                    <a:lumMod val="85000"/>
                    <a:lumOff val="15000"/>
                  </a:schemeClr>
                </a:solidFill>
              </a:rPr>
              <a:t>Softstyle</a:t>
            </a:r>
            <a:br>
              <a:rPr lang="en-US" dirty="0">
                <a:solidFill>
                  <a:schemeClr val="tx1">
                    <a:lumMod val="85000"/>
                    <a:lumOff val="15000"/>
                  </a:schemeClr>
                </a:solidFill>
              </a:rPr>
            </a:br>
            <a:r>
              <a:rPr lang="en-US" sz="1200" dirty="0">
                <a:solidFill>
                  <a:schemeClr val="tx1">
                    <a:lumMod val="85000"/>
                    <a:lumOff val="15000"/>
                  </a:schemeClr>
                </a:solidFill>
              </a:rPr>
              <a:t>https://</a:t>
            </a:r>
            <a:r>
              <a:rPr lang="en-US" sz="1200" dirty="0" err="1">
                <a:solidFill>
                  <a:schemeClr val="tx1">
                    <a:lumMod val="85000"/>
                    <a:lumOff val="15000"/>
                  </a:schemeClr>
                </a:solidFill>
              </a:rPr>
              <a:t>www.ssactivewear.com</a:t>
            </a:r>
            <a:r>
              <a:rPr lang="en-US" sz="1200" dirty="0">
                <a:solidFill>
                  <a:schemeClr val="tx1">
                    <a:lumMod val="85000"/>
                    <a:lumOff val="15000"/>
                  </a:schemeClr>
                </a:solidFill>
              </a:rPr>
              <a:t>/p/</a:t>
            </a:r>
            <a:r>
              <a:rPr lang="en-US" sz="1200" dirty="0" err="1">
                <a:solidFill>
                  <a:schemeClr val="tx1">
                    <a:lumMod val="85000"/>
                    <a:lumOff val="15000"/>
                  </a:schemeClr>
                </a:solidFill>
              </a:rPr>
              <a:t>gildan</a:t>
            </a:r>
            <a:r>
              <a:rPr lang="en-US" sz="1200" dirty="0">
                <a:solidFill>
                  <a:schemeClr val="tx1">
                    <a:lumMod val="85000"/>
                    <a:lumOff val="15000"/>
                  </a:schemeClr>
                </a:solidFill>
              </a:rPr>
              <a:t>/64000</a:t>
            </a:r>
          </a:p>
          <a:p>
            <a:pPr lvl="1"/>
            <a:r>
              <a:rPr lang="en-US" dirty="0">
                <a:solidFill>
                  <a:schemeClr val="tx1">
                    <a:lumMod val="85000"/>
                    <a:lumOff val="15000"/>
                  </a:schemeClr>
                </a:solidFill>
              </a:rPr>
              <a:t>T-shirt </a:t>
            </a:r>
          </a:p>
          <a:p>
            <a:pPr lvl="1"/>
            <a:r>
              <a:rPr lang="en-US" dirty="0">
                <a:solidFill>
                  <a:schemeClr val="tx1">
                    <a:lumMod val="85000"/>
                    <a:lumOff val="15000"/>
                  </a:schemeClr>
                </a:solidFill>
              </a:rPr>
              <a:t>Long sleeve</a:t>
            </a:r>
          </a:p>
          <a:p>
            <a:pPr lvl="1"/>
            <a:r>
              <a:rPr lang="en-US" dirty="0">
                <a:solidFill>
                  <a:schemeClr val="tx1">
                    <a:lumMod val="85000"/>
                    <a:lumOff val="15000"/>
                  </a:schemeClr>
                </a:solidFill>
              </a:rPr>
              <a:t>Sweatshirts</a:t>
            </a:r>
          </a:p>
          <a:p>
            <a:pPr lvl="1"/>
            <a:r>
              <a:rPr lang="en-US" dirty="0">
                <a:solidFill>
                  <a:schemeClr val="tx1">
                    <a:lumMod val="85000"/>
                    <a:lumOff val="15000"/>
                  </a:schemeClr>
                </a:solidFill>
              </a:rPr>
              <a:t>Youth Options</a:t>
            </a:r>
          </a:p>
          <a:p>
            <a:pPr marL="457200" lvl="1" indent="0">
              <a:buNone/>
            </a:pPr>
            <a:r>
              <a:rPr lang="en-US" dirty="0">
                <a:solidFill>
                  <a:schemeClr val="tx1">
                    <a:lumMod val="85000"/>
                    <a:lumOff val="15000"/>
                  </a:schemeClr>
                </a:solidFill>
              </a:rPr>
              <a:t>$</a:t>
            </a:r>
          </a:p>
          <a:p>
            <a:pPr marL="457200" lvl="1" indent="0">
              <a:buNone/>
            </a:pPr>
            <a:endParaRPr lang="en-US" dirty="0">
              <a:solidFill>
                <a:schemeClr val="tx1">
                  <a:lumMod val="85000"/>
                  <a:lumOff val="15000"/>
                </a:schemeClr>
              </a:solidFill>
            </a:endParaRPr>
          </a:p>
          <a:p>
            <a:r>
              <a:rPr lang="en-US" dirty="0">
                <a:solidFill>
                  <a:schemeClr val="tx1">
                    <a:lumMod val="85000"/>
                    <a:lumOff val="15000"/>
                  </a:schemeClr>
                </a:solidFill>
              </a:rPr>
              <a:t>Bella Canvas CVC</a:t>
            </a:r>
            <a:br>
              <a:rPr lang="en-US" dirty="0">
                <a:solidFill>
                  <a:schemeClr val="tx1">
                    <a:lumMod val="85000"/>
                    <a:lumOff val="15000"/>
                  </a:schemeClr>
                </a:solidFill>
              </a:rPr>
            </a:br>
            <a:r>
              <a:rPr lang="en-US" sz="1300" dirty="0">
                <a:solidFill>
                  <a:schemeClr val="tx1">
                    <a:lumMod val="85000"/>
                    <a:lumOff val="15000"/>
                  </a:schemeClr>
                </a:solidFill>
              </a:rPr>
              <a:t>https://</a:t>
            </a:r>
            <a:r>
              <a:rPr lang="en-US" sz="1300" dirty="0" err="1">
                <a:solidFill>
                  <a:schemeClr val="tx1">
                    <a:lumMod val="85000"/>
                    <a:lumOff val="15000"/>
                  </a:schemeClr>
                </a:solidFill>
              </a:rPr>
              <a:t>www.ssactivewear.com</a:t>
            </a:r>
            <a:r>
              <a:rPr lang="en-US" sz="1300" dirty="0">
                <a:solidFill>
                  <a:schemeClr val="tx1">
                    <a:lumMod val="85000"/>
                    <a:lumOff val="15000"/>
                  </a:schemeClr>
                </a:solidFill>
              </a:rPr>
              <a:t>/p/</a:t>
            </a:r>
            <a:r>
              <a:rPr lang="en-US" sz="1300" dirty="0" err="1">
                <a:solidFill>
                  <a:schemeClr val="tx1">
                    <a:lumMod val="85000"/>
                    <a:lumOff val="15000"/>
                  </a:schemeClr>
                </a:solidFill>
              </a:rPr>
              <a:t>bella</a:t>
            </a:r>
            <a:r>
              <a:rPr lang="en-US" sz="1300" dirty="0">
                <a:solidFill>
                  <a:schemeClr val="tx1">
                    <a:lumMod val="85000"/>
                    <a:lumOff val="15000"/>
                  </a:schemeClr>
                </a:solidFill>
              </a:rPr>
              <a:t>/3001cvc</a:t>
            </a:r>
          </a:p>
          <a:p>
            <a:pPr lvl="1"/>
            <a:r>
              <a:rPr lang="en-US" dirty="0">
                <a:solidFill>
                  <a:schemeClr val="tx1">
                    <a:lumMod val="85000"/>
                    <a:lumOff val="15000"/>
                  </a:schemeClr>
                </a:solidFill>
              </a:rPr>
              <a:t>T-shirt </a:t>
            </a:r>
          </a:p>
          <a:p>
            <a:pPr lvl="1"/>
            <a:r>
              <a:rPr lang="en-US" dirty="0">
                <a:solidFill>
                  <a:schemeClr val="tx1">
                    <a:lumMod val="85000"/>
                    <a:lumOff val="15000"/>
                  </a:schemeClr>
                </a:solidFill>
              </a:rPr>
              <a:t>Long Sleeve </a:t>
            </a:r>
          </a:p>
          <a:p>
            <a:pPr lvl="1"/>
            <a:r>
              <a:rPr lang="en-US" dirty="0">
                <a:solidFill>
                  <a:schemeClr val="tx1">
                    <a:lumMod val="85000"/>
                    <a:lumOff val="15000"/>
                  </a:schemeClr>
                </a:solidFill>
              </a:rPr>
              <a:t>Sweatshirts</a:t>
            </a:r>
          </a:p>
          <a:p>
            <a:pPr lvl="1"/>
            <a:r>
              <a:rPr lang="en-US" dirty="0">
                <a:solidFill>
                  <a:schemeClr val="tx1">
                    <a:lumMod val="85000"/>
                    <a:lumOff val="15000"/>
                  </a:schemeClr>
                </a:solidFill>
              </a:rPr>
              <a:t>Youth Option</a:t>
            </a:r>
          </a:p>
          <a:p>
            <a:pPr marL="457200" lvl="1" indent="0">
              <a:buNone/>
            </a:pPr>
            <a:r>
              <a:rPr lang="en-US" dirty="0">
                <a:solidFill>
                  <a:schemeClr val="tx1">
                    <a:lumMod val="85000"/>
                    <a:lumOff val="15000"/>
                  </a:schemeClr>
                </a:solidFill>
              </a:rPr>
              <a:t>$$</a:t>
            </a:r>
          </a:p>
          <a:p>
            <a:pPr marL="0" indent="0">
              <a:buNone/>
            </a:pPr>
            <a:endParaRPr lang="en-US" dirty="0"/>
          </a:p>
        </p:txBody>
      </p:sp>
      <p:sp>
        <p:nvSpPr>
          <p:cNvPr id="4" name="Content Placeholder 2">
            <a:extLst>
              <a:ext uri="{FF2B5EF4-FFF2-40B4-BE49-F238E27FC236}">
                <a16:creationId xmlns:a16="http://schemas.microsoft.com/office/drawing/2014/main" id="{7906D2DA-3528-BB4D-AA52-37CDC57BC5D4}"/>
              </a:ext>
            </a:extLst>
          </p:cNvPr>
          <p:cNvSpPr txBox="1">
            <a:spLocks/>
          </p:cNvSpPr>
          <p:nvPr/>
        </p:nvSpPr>
        <p:spPr>
          <a:xfrm>
            <a:off x="4700337" y="1683205"/>
            <a:ext cx="4292753" cy="2530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85000"/>
                    <a:lumOff val="15000"/>
                  </a:schemeClr>
                </a:solidFill>
              </a:rPr>
              <a:t>Comfort Colors</a:t>
            </a:r>
            <a:br>
              <a:rPr lang="en-US" dirty="0">
                <a:solidFill>
                  <a:schemeClr val="tx1">
                    <a:lumMod val="85000"/>
                    <a:lumOff val="15000"/>
                  </a:schemeClr>
                </a:solidFill>
              </a:rPr>
            </a:br>
            <a:r>
              <a:rPr lang="en-US" sz="1300" dirty="0">
                <a:solidFill>
                  <a:schemeClr val="tx1">
                    <a:lumMod val="85000"/>
                    <a:lumOff val="15000"/>
                  </a:schemeClr>
                </a:solidFill>
              </a:rPr>
              <a:t>https://</a:t>
            </a:r>
            <a:r>
              <a:rPr lang="en-US" sz="1300" dirty="0" err="1">
                <a:solidFill>
                  <a:schemeClr val="tx1">
                    <a:lumMod val="85000"/>
                    <a:lumOff val="15000"/>
                  </a:schemeClr>
                </a:solidFill>
              </a:rPr>
              <a:t>www.ssactivewear.com</a:t>
            </a:r>
            <a:r>
              <a:rPr lang="en-US" sz="1300" dirty="0">
                <a:solidFill>
                  <a:schemeClr val="tx1">
                    <a:lumMod val="85000"/>
                    <a:lumOff val="15000"/>
                  </a:schemeClr>
                </a:solidFill>
              </a:rPr>
              <a:t>/p/</a:t>
            </a:r>
            <a:r>
              <a:rPr lang="en-US" sz="1300" dirty="0" err="1">
                <a:solidFill>
                  <a:schemeClr val="tx1">
                    <a:lumMod val="85000"/>
                    <a:lumOff val="15000"/>
                  </a:schemeClr>
                </a:solidFill>
              </a:rPr>
              <a:t>comfort_colors</a:t>
            </a:r>
            <a:r>
              <a:rPr lang="en-US" sz="1300" dirty="0">
                <a:solidFill>
                  <a:schemeClr val="tx1">
                    <a:lumMod val="85000"/>
                    <a:lumOff val="15000"/>
                  </a:schemeClr>
                </a:solidFill>
              </a:rPr>
              <a:t>/1717</a:t>
            </a:r>
          </a:p>
          <a:p>
            <a:pPr lvl="1"/>
            <a:r>
              <a:rPr lang="en-US" dirty="0">
                <a:solidFill>
                  <a:schemeClr val="tx1">
                    <a:lumMod val="85000"/>
                    <a:lumOff val="15000"/>
                  </a:schemeClr>
                </a:solidFill>
              </a:rPr>
              <a:t>T-shirt </a:t>
            </a:r>
          </a:p>
          <a:p>
            <a:pPr lvl="1"/>
            <a:r>
              <a:rPr lang="en-US" dirty="0">
                <a:solidFill>
                  <a:schemeClr val="tx1">
                    <a:lumMod val="85000"/>
                    <a:lumOff val="15000"/>
                  </a:schemeClr>
                </a:solidFill>
              </a:rPr>
              <a:t>Long sleeve </a:t>
            </a:r>
          </a:p>
          <a:p>
            <a:pPr lvl="1"/>
            <a:r>
              <a:rPr lang="en-US" dirty="0">
                <a:solidFill>
                  <a:schemeClr val="tx1">
                    <a:lumMod val="85000"/>
                    <a:lumOff val="15000"/>
                  </a:schemeClr>
                </a:solidFill>
              </a:rPr>
              <a:t>Sweatshirt</a:t>
            </a:r>
          </a:p>
          <a:p>
            <a:pPr marL="457200" lvl="1" indent="0">
              <a:buNone/>
            </a:pPr>
            <a:r>
              <a:rPr lang="en-US" dirty="0">
                <a:solidFill>
                  <a:schemeClr val="tx1">
                    <a:lumMod val="85000"/>
                    <a:lumOff val="15000"/>
                  </a:schemeClr>
                </a:solidFill>
              </a:rPr>
              <a:t>$$</a:t>
            </a:r>
          </a:p>
          <a:p>
            <a:pPr marL="0" indent="0">
              <a:buFont typeface="Arial" panose="020B0604020202020204" pitchFamily="34" charset="0"/>
              <a:buNone/>
            </a:pPr>
            <a:endParaRPr lang="en-US" dirty="0"/>
          </a:p>
        </p:txBody>
      </p:sp>
      <p:pic>
        <p:nvPicPr>
          <p:cNvPr id="6" name="Picture 5" descr="A person in a red shirt&#10;&#10;Description automatically generated">
            <a:extLst>
              <a:ext uri="{FF2B5EF4-FFF2-40B4-BE49-F238E27FC236}">
                <a16:creationId xmlns:a16="http://schemas.microsoft.com/office/drawing/2014/main" id="{4C3704F5-E7E0-AF43-A12C-96E27960373C}"/>
              </a:ext>
            </a:extLst>
          </p:cNvPr>
          <p:cNvPicPr>
            <a:picLocks noChangeAspect="1"/>
          </p:cNvPicPr>
          <p:nvPr/>
        </p:nvPicPr>
        <p:blipFill>
          <a:blip r:embed="rId2"/>
          <a:stretch>
            <a:fillRect/>
          </a:stretch>
        </p:blipFill>
        <p:spPr>
          <a:xfrm>
            <a:off x="4889078" y="3884696"/>
            <a:ext cx="2168615" cy="2767263"/>
          </a:xfrm>
          <a:prstGeom prst="rect">
            <a:avLst/>
          </a:prstGeom>
        </p:spPr>
      </p:pic>
      <p:pic>
        <p:nvPicPr>
          <p:cNvPr id="8" name="Picture 7" descr="A person in a blue shirt&#10;&#10;Description automatically generated">
            <a:extLst>
              <a:ext uri="{FF2B5EF4-FFF2-40B4-BE49-F238E27FC236}">
                <a16:creationId xmlns:a16="http://schemas.microsoft.com/office/drawing/2014/main" id="{94165C2B-9DDC-EF47-9EE7-94C9866C318D}"/>
              </a:ext>
            </a:extLst>
          </p:cNvPr>
          <p:cNvPicPr>
            <a:picLocks noChangeAspect="1"/>
          </p:cNvPicPr>
          <p:nvPr/>
        </p:nvPicPr>
        <p:blipFill>
          <a:blip r:embed="rId3"/>
          <a:stretch>
            <a:fillRect/>
          </a:stretch>
        </p:blipFill>
        <p:spPr>
          <a:xfrm>
            <a:off x="7319041" y="3884696"/>
            <a:ext cx="2168615" cy="2767263"/>
          </a:xfrm>
          <a:prstGeom prst="rect">
            <a:avLst/>
          </a:prstGeom>
        </p:spPr>
      </p:pic>
      <p:pic>
        <p:nvPicPr>
          <p:cNvPr id="10" name="Picture 9" descr="A person in a blue shirt&#10;&#10;Description automatically generated">
            <a:extLst>
              <a:ext uri="{FF2B5EF4-FFF2-40B4-BE49-F238E27FC236}">
                <a16:creationId xmlns:a16="http://schemas.microsoft.com/office/drawing/2014/main" id="{EDE84374-E2FA-9B43-BDAC-D4CCA1E8FBDE}"/>
              </a:ext>
            </a:extLst>
          </p:cNvPr>
          <p:cNvPicPr>
            <a:picLocks noChangeAspect="1"/>
          </p:cNvPicPr>
          <p:nvPr/>
        </p:nvPicPr>
        <p:blipFill>
          <a:blip r:embed="rId4"/>
          <a:stretch>
            <a:fillRect/>
          </a:stretch>
        </p:blipFill>
        <p:spPr>
          <a:xfrm>
            <a:off x="9697190" y="3875240"/>
            <a:ext cx="2168615" cy="2767264"/>
          </a:xfrm>
          <a:prstGeom prst="rect">
            <a:avLst/>
          </a:prstGeom>
        </p:spPr>
      </p:pic>
      <p:sp>
        <p:nvSpPr>
          <p:cNvPr id="5" name="TextBox 4">
            <a:extLst>
              <a:ext uri="{FF2B5EF4-FFF2-40B4-BE49-F238E27FC236}">
                <a16:creationId xmlns:a16="http://schemas.microsoft.com/office/drawing/2014/main" id="{5DEC0790-C0D7-3048-843A-757D67236890}"/>
              </a:ext>
            </a:extLst>
          </p:cNvPr>
          <p:cNvSpPr txBox="1"/>
          <p:nvPr/>
        </p:nvSpPr>
        <p:spPr>
          <a:xfrm>
            <a:off x="4981573" y="5768505"/>
            <a:ext cx="1598663" cy="646331"/>
          </a:xfrm>
          <a:prstGeom prst="rect">
            <a:avLst/>
          </a:prstGeom>
          <a:noFill/>
        </p:spPr>
        <p:txBody>
          <a:bodyPr wrap="square" rtlCol="0">
            <a:spAutoFit/>
          </a:bodyPr>
          <a:lstStyle/>
          <a:p>
            <a:pPr algn="ctr"/>
            <a:r>
              <a:rPr lang="en-US" dirty="0">
                <a:solidFill>
                  <a:schemeClr val="bg1"/>
                </a:solidFill>
              </a:rPr>
              <a:t>Gildan </a:t>
            </a:r>
            <a:r>
              <a:rPr lang="en-US" dirty="0" err="1">
                <a:solidFill>
                  <a:schemeClr val="bg1"/>
                </a:solidFill>
              </a:rPr>
              <a:t>Softstyle</a:t>
            </a:r>
            <a:endParaRPr lang="en-US" dirty="0">
              <a:solidFill>
                <a:schemeClr val="bg1"/>
              </a:solidFill>
            </a:endParaRPr>
          </a:p>
        </p:txBody>
      </p:sp>
      <p:sp>
        <p:nvSpPr>
          <p:cNvPr id="7" name="TextBox 6">
            <a:extLst>
              <a:ext uri="{FF2B5EF4-FFF2-40B4-BE49-F238E27FC236}">
                <a16:creationId xmlns:a16="http://schemas.microsoft.com/office/drawing/2014/main" id="{750C98C4-1910-8447-AF57-DCAF5F6CA82C}"/>
              </a:ext>
            </a:extLst>
          </p:cNvPr>
          <p:cNvSpPr txBox="1"/>
          <p:nvPr/>
        </p:nvSpPr>
        <p:spPr>
          <a:xfrm>
            <a:off x="7640778" y="5768505"/>
            <a:ext cx="1458057" cy="646331"/>
          </a:xfrm>
          <a:prstGeom prst="rect">
            <a:avLst/>
          </a:prstGeom>
          <a:noFill/>
        </p:spPr>
        <p:txBody>
          <a:bodyPr wrap="square" rtlCol="0">
            <a:spAutoFit/>
          </a:bodyPr>
          <a:lstStyle/>
          <a:p>
            <a:pPr algn="ctr"/>
            <a:r>
              <a:rPr lang="en-US" dirty="0">
                <a:solidFill>
                  <a:schemeClr val="bg1"/>
                </a:solidFill>
              </a:rPr>
              <a:t>Bella + Canvas CVC</a:t>
            </a:r>
          </a:p>
        </p:txBody>
      </p:sp>
      <p:sp>
        <p:nvSpPr>
          <p:cNvPr id="9" name="TextBox 8">
            <a:extLst>
              <a:ext uri="{FF2B5EF4-FFF2-40B4-BE49-F238E27FC236}">
                <a16:creationId xmlns:a16="http://schemas.microsoft.com/office/drawing/2014/main" id="{25AA1D7F-299D-E94A-BFEE-187356CC40BE}"/>
              </a:ext>
            </a:extLst>
          </p:cNvPr>
          <p:cNvSpPr txBox="1"/>
          <p:nvPr/>
        </p:nvSpPr>
        <p:spPr>
          <a:xfrm>
            <a:off x="10238646" y="5768505"/>
            <a:ext cx="1085701" cy="646331"/>
          </a:xfrm>
          <a:prstGeom prst="rect">
            <a:avLst/>
          </a:prstGeom>
          <a:noFill/>
        </p:spPr>
        <p:txBody>
          <a:bodyPr wrap="square" rtlCol="0">
            <a:spAutoFit/>
          </a:bodyPr>
          <a:lstStyle/>
          <a:p>
            <a:pPr algn="ctr"/>
            <a:r>
              <a:rPr lang="en-US" dirty="0">
                <a:solidFill>
                  <a:schemeClr val="bg1"/>
                </a:solidFill>
              </a:rPr>
              <a:t>Comfort Colors</a:t>
            </a:r>
          </a:p>
        </p:txBody>
      </p:sp>
      <p:pic>
        <p:nvPicPr>
          <p:cNvPr id="11" name="Picture 10" descr="A close up of a logo&#10;&#10;Description automatically generated">
            <a:extLst>
              <a:ext uri="{FF2B5EF4-FFF2-40B4-BE49-F238E27FC236}">
                <a16:creationId xmlns:a16="http://schemas.microsoft.com/office/drawing/2014/main" id="{9DF10035-ACAD-524C-8B90-A90FE967740C}"/>
              </a:ext>
            </a:extLst>
          </p:cNvPr>
          <p:cNvPicPr>
            <a:picLocks noChangeAspect="1"/>
          </p:cNvPicPr>
          <p:nvPr/>
        </p:nvPicPr>
        <p:blipFill>
          <a:blip r:embed="rId5"/>
          <a:stretch>
            <a:fillRect/>
          </a:stretch>
        </p:blipFill>
        <p:spPr>
          <a:xfrm>
            <a:off x="10199743" y="215496"/>
            <a:ext cx="1585346" cy="495420"/>
          </a:xfrm>
          <a:prstGeom prst="rect">
            <a:avLst/>
          </a:prstGeom>
        </p:spPr>
      </p:pic>
      <p:pic>
        <p:nvPicPr>
          <p:cNvPr id="13" name="Picture 12" descr="A picture containing drawing, stop, red&#10;&#10;Description automatically generated">
            <a:extLst>
              <a:ext uri="{FF2B5EF4-FFF2-40B4-BE49-F238E27FC236}">
                <a16:creationId xmlns:a16="http://schemas.microsoft.com/office/drawing/2014/main" id="{4EB424AC-671A-C048-A613-A96627946DCB}"/>
              </a:ext>
            </a:extLst>
          </p:cNvPr>
          <p:cNvPicPr>
            <a:picLocks noChangeAspect="1"/>
          </p:cNvPicPr>
          <p:nvPr/>
        </p:nvPicPr>
        <p:blipFill>
          <a:blip r:embed="rId6"/>
          <a:stretch>
            <a:fillRect/>
          </a:stretch>
        </p:blipFill>
        <p:spPr>
          <a:xfrm>
            <a:off x="10024348" y="3081096"/>
            <a:ext cx="904636" cy="630732"/>
          </a:xfrm>
          <a:prstGeom prst="rect">
            <a:avLst/>
          </a:prstGeom>
        </p:spPr>
      </p:pic>
      <p:pic>
        <p:nvPicPr>
          <p:cNvPr id="15" name="Picture 14" descr="A picture containing ax, drawing&#10;&#10;Description automatically generated">
            <a:extLst>
              <a:ext uri="{FF2B5EF4-FFF2-40B4-BE49-F238E27FC236}">
                <a16:creationId xmlns:a16="http://schemas.microsoft.com/office/drawing/2014/main" id="{A53D8AD7-13CE-8E49-A15C-D6526441A20C}"/>
              </a:ext>
            </a:extLst>
          </p:cNvPr>
          <p:cNvPicPr>
            <a:picLocks noChangeAspect="1"/>
          </p:cNvPicPr>
          <p:nvPr/>
        </p:nvPicPr>
        <p:blipFill>
          <a:blip r:embed="rId7"/>
          <a:stretch>
            <a:fillRect/>
          </a:stretch>
        </p:blipFill>
        <p:spPr>
          <a:xfrm>
            <a:off x="10013447" y="2274501"/>
            <a:ext cx="926439" cy="673774"/>
          </a:xfrm>
          <a:prstGeom prst="rect">
            <a:avLst/>
          </a:prstGeom>
        </p:spPr>
      </p:pic>
      <p:pic>
        <p:nvPicPr>
          <p:cNvPr id="17" name="Picture 16" descr="A close up of a logo&#10;&#10;Description automatically generated">
            <a:extLst>
              <a:ext uri="{FF2B5EF4-FFF2-40B4-BE49-F238E27FC236}">
                <a16:creationId xmlns:a16="http://schemas.microsoft.com/office/drawing/2014/main" id="{900E53E6-6C28-9A45-8398-47E36B848584}"/>
              </a:ext>
            </a:extLst>
          </p:cNvPr>
          <p:cNvPicPr>
            <a:picLocks noChangeAspect="1"/>
          </p:cNvPicPr>
          <p:nvPr/>
        </p:nvPicPr>
        <p:blipFill>
          <a:blip r:embed="rId8"/>
          <a:stretch>
            <a:fillRect/>
          </a:stretch>
        </p:blipFill>
        <p:spPr>
          <a:xfrm>
            <a:off x="9944049" y="1332170"/>
            <a:ext cx="995837" cy="821961"/>
          </a:xfrm>
          <a:prstGeom prst="rect">
            <a:avLst/>
          </a:prstGeom>
        </p:spPr>
      </p:pic>
      <p:pic>
        <p:nvPicPr>
          <p:cNvPr id="19" name="Picture 18" descr="A picture containing food, drawing&#10;&#10;Description automatically generated">
            <a:extLst>
              <a:ext uri="{FF2B5EF4-FFF2-40B4-BE49-F238E27FC236}">
                <a16:creationId xmlns:a16="http://schemas.microsoft.com/office/drawing/2014/main" id="{A443D6C0-0563-3947-AE76-7ED75471EE16}"/>
              </a:ext>
            </a:extLst>
          </p:cNvPr>
          <p:cNvPicPr>
            <a:picLocks noChangeAspect="1"/>
          </p:cNvPicPr>
          <p:nvPr/>
        </p:nvPicPr>
        <p:blipFill>
          <a:blip r:embed="rId9"/>
          <a:stretch>
            <a:fillRect/>
          </a:stretch>
        </p:blipFill>
        <p:spPr>
          <a:xfrm>
            <a:off x="11045456" y="2347174"/>
            <a:ext cx="1061404" cy="601101"/>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92B9B664-4958-2741-B105-4DBC224ACA0B}"/>
              </a:ext>
            </a:extLst>
          </p:cNvPr>
          <p:cNvPicPr>
            <a:picLocks noChangeAspect="1"/>
          </p:cNvPicPr>
          <p:nvPr/>
        </p:nvPicPr>
        <p:blipFill>
          <a:blip r:embed="rId10"/>
          <a:stretch>
            <a:fillRect/>
          </a:stretch>
        </p:blipFill>
        <p:spPr>
          <a:xfrm>
            <a:off x="11212612" y="3024530"/>
            <a:ext cx="789581" cy="460045"/>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49F5E3BC-6E0A-4349-BEFD-B7E8B6614686}"/>
              </a:ext>
            </a:extLst>
          </p:cNvPr>
          <p:cNvPicPr>
            <a:picLocks noChangeAspect="1"/>
          </p:cNvPicPr>
          <p:nvPr/>
        </p:nvPicPr>
        <p:blipFill>
          <a:blip r:embed="rId11"/>
          <a:stretch>
            <a:fillRect/>
          </a:stretch>
        </p:blipFill>
        <p:spPr>
          <a:xfrm>
            <a:off x="11110765" y="1299261"/>
            <a:ext cx="891428" cy="886971"/>
          </a:xfrm>
          <a:prstGeom prst="rect">
            <a:avLst/>
          </a:prstGeom>
        </p:spPr>
      </p:pic>
    </p:spTree>
    <p:extLst>
      <p:ext uri="{BB962C8B-B14F-4D97-AF65-F5344CB8AC3E}">
        <p14:creationId xmlns:p14="http://schemas.microsoft.com/office/powerpoint/2010/main" val="2428343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2226F4-C465-5244-8DCD-EB96759D3BED}"/>
              </a:ext>
            </a:extLst>
          </p:cNvPr>
          <p:cNvSpPr>
            <a:spLocks noGrp="1"/>
          </p:cNvSpPr>
          <p:nvPr>
            <p:ph type="title"/>
          </p:nvPr>
        </p:nvSpPr>
        <p:spPr>
          <a:xfrm>
            <a:off x="838200" y="631825"/>
            <a:ext cx="10515600" cy="1325563"/>
          </a:xfrm>
        </p:spPr>
        <p:txBody>
          <a:bodyPr>
            <a:normAutofit/>
          </a:bodyPr>
          <a:lstStyle/>
          <a:p>
            <a:pPr algn="ctr"/>
            <a:r>
              <a:rPr lang="en-US"/>
              <a:t>Example Pricing: Cost	</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37B6194-A9F0-D54D-91B0-A621AB7BA23D}"/>
              </a:ext>
            </a:extLst>
          </p:cNvPr>
          <p:cNvSpPr>
            <a:spLocks noGrp="1"/>
          </p:cNvSpPr>
          <p:nvPr>
            <p:ph idx="1"/>
          </p:nvPr>
        </p:nvSpPr>
        <p:spPr>
          <a:xfrm>
            <a:off x="838200" y="2269173"/>
            <a:ext cx="10515600" cy="3659988"/>
          </a:xfrm>
        </p:spPr>
        <p:txBody>
          <a:bodyPr>
            <a:normAutofit/>
          </a:bodyPr>
          <a:lstStyle/>
          <a:p>
            <a:pPr marL="0" indent="0">
              <a:buNone/>
            </a:pPr>
            <a:r>
              <a:rPr lang="en-US" sz="2400" dirty="0"/>
              <a:t>200 Garments w/Same Print are Ordered</a:t>
            </a:r>
          </a:p>
          <a:p>
            <a:pPr marL="0" indent="0">
              <a:buNone/>
            </a:pPr>
            <a:r>
              <a:rPr lang="en-US" sz="2400" dirty="0"/>
              <a:t>	100 Adult T-shirts (Gildan </a:t>
            </a:r>
            <a:r>
              <a:rPr lang="en-US" sz="2400" dirty="0" err="1"/>
              <a:t>Softstyle</a:t>
            </a:r>
            <a:r>
              <a:rPr lang="en-US" sz="2400" dirty="0"/>
              <a:t>)  $6.70/</a:t>
            </a:r>
            <a:r>
              <a:rPr lang="en-US" sz="2400" dirty="0" err="1"/>
              <a:t>ea</a:t>
            </a:r>
            <a:endParaRPr lang="en-US" sz="2400" dirty="0"/>
          </a:p>
          <a:p>
            <a:pPr marL="0" indent="0">
              <a:buNone/>
            </a:pPr>
            <a:r>
              <a:rPr lang="en-US" sz="2400" dirty="0"/>
              <a:t>	70 Youth T-shirts (Gildan </a:t>
            </a:r>
            <a:r>
              <a:rPr lang="en-US" sz="2400" dirty="0" err="1"/>
              <a:t>Softstyle</a:t>
            </a:r>
            <a:r>
              <a:rPr lang="en-US" sz="2400" dirty="0"/>
              <a:t>)  $7.16/</a:t>
            </a:r>
            <a:r>
              <a:rPr lang="en-US" sz="2400" dirty="0" err="1"/>
              <a:t>ea</a:t>
            </a:r>
            <a:endParaRPr lang="en-US" sz="2400" dirty="0"/>
          </a:p>
          <a:p>
            <a:pPr marL="0" indent="0">
              <a:buNone/>
            </a:pPr>
            <a:r>
              <a:rPr lang="en-US" sz="2400" dirty="0"/>
              <a:t>	30  Adult Crewneck Sweatshirt (Comfort Colors Crewneck) $22.60/</a:t>
            </a:r>
            <a:r>
              <a:rPr lang="en-US" sz="2400" dirty="0" err="1"/>
              <a:t>ea</a:t>
            </a:r>
            <a:endParaRPr lang="en-US" sz="2400" dirty="0"/>
          </a:p>
          <a:p>
            <a:pPr marL="0" indent="0">
              <a:buNone/>
            </a:pPr>
            <a:endParaRPr lang="en-US" sz="2400" dirty="0"/>
          </a:p>
          <a:p>
            <a:pPr marL="0" indent="0">
              <a:buNone/>
            </a:pPr>
            <a:r>
              <a:rPr lang="en-US" sz="2400" dirty="0"/>
              <a:t>Total Garment Cost: $1,848.65</a:t>
            </a:r>
          </a:p>
          <a:p>
            <a:pPr marL="0" indent="0">
              <a:buNone/>
            </a:pPr>
            <a:endParaRPr lang="en-US" sz="2400" dirty="0"/>
          </a:p>
          <a:p>
            <a:pPr marL="0" indent="0">
              <a:buNone/>
            </a:pPr>
            <a:r>
              <a:rPr lang="en-US" sz="2400" dirty="0"/>
              <a:t>Handling: $2/order</a:t>
            </a:r>
          </a:p>
        </p:txBody>
      </p:sp>
      <p:pic>
        <p:nvPicPr>
          <p:cNvPr id="6" name="Picture 5" descr="A close up of a logo&#10;&#10;Description automatically generated">
            <a:extLst>
              <a:ext uri="{FF2B5EF4-FFF2-40B4-BE49-F238E27FC236}">
                <a16:creationId xmlns:a16="http://schemas.microsoft.com/office/drawing/2014/main" id="{4124DCF7-C743-424B-9E34-187637157369}"/>
              </a:ext>
            </a:extLst>
          </p:cNvPr>
          <p:cNvPicPr>
            <a:picLocks noChangeAspect="1"/>
          </p:cNvPicPr>
          <p:nvPr/>
        </p:nvPicPr>
        <p:blipFill>
          <a:blip r:embed="rId2"/>
          <a:stretch>
            <a:fillRect/>
          </a:stretch>
        </p:blipFill>
        <p:spPr>
          <a:xfrm>
            <a:off x="9613548" y="616563"/>
            <a:ext cx="1998570" cy="624552"/>
          </a:xfrm>
          <a:prstGeom prst="rect">
            <a:avLst/>
          </a:prstGeom>
        </p:spPr>
      </p:pic>
    </p:spTree>
    <p:extLst>
      <p:ext uri="{BB962C8B-B14F-4D97-AF65-F5344CB8AC3E}">
        <p14:creationId xmlns:p14="http://schemas.microsoft.com/office/powerpoint/2010/main" val="3910543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2DCA7-4324-D541-9B1C-2BA64464412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Profit Calculator</a:t>
            </a:r>
          </a:p>
        </p:txBody>
      </p:sp>
      <p:pic>
        <p:nvPicPr>
          <p:cNvPr id="5" name="Picture 4" descr="A screenshot of a cell phone&#10;&#10;Description automatically generated">
            <a:extLst>
              <a:ext uri="{FF2B5EF4-FFF2-40B4-BE49-F238E27FC236}">
                <a16:creationId xmlns:a16="http://schemas.microsoft.com/office/drawing/2014/main" id="{A980D4FD-9B4D-4246-8B0F-69B693617E21}"/>
              </a:ext>
            </a:extLst>
          </p:cNvPr>
          <p:cNvPicPr>
            <a:picLocks noChangeAspect="1"/>
          </p:cNvPicPr>
          <p:nvPr/>
        </p:nvPicPr>
        <p:blipFill rotWithShape="1">
          <a:blip r:embed="rId2"/>
          <a:srcRect b="5553"/>
          <a:stretch/>
        </p:blipFill>
        <p:spPr>
          <a:xfrm>
            <a:off x="3852152" y="136187"/>
            <a:ext cx="7480447" cy="6517533"/>
          </a:xfrm>
          <a:prstGeom prst="rect">
            <a:avLst/>
          </a:prstGeom>
        </p:spPr>
      </p:pic>
      <p:pic>
        <p:nvPicPr>
          <p:cNvPr id="6" name="Picture 5" descr="A close up of a logo&#10;&#10;Description automatically generated">
            <a:extLst>
              <a:ext uri="{FF2B5EF4-FFF2-40B4-BE49-F238E27FC236}">
                <a16:creationId xmlns:a16="http://schemas.microsoft.com/office/drawing/2014/main" id="{AD75DDD4-1DA4-9D43-B019-050437B9B372}"/>
              </a:ext>
            </a:extLst>
          </p:cNvPr>
          <p:cNvPicPr>
            <a:picLocks noChangeAspect="1"/>
          </p:cNvPicPr>
          <p:nvPr/>
        </p:nvPicPr>
        <p:blipFill>
          <a:blip r:embed="rId3"/>
          <a:stretch>
            <a:fillRect/>
          </a:stretch>
        </p:blipFill>
        <p:spPr>
          <a:xfrm>
            <a:off x="215602" y="6159236"/>
            <a:ext cx="1582352" cy="494484"/>
          </a:xfrm>
          <a:prstGeom prst="rect">
            <a:avLst/>
          </a:prstGeom>
        </p:spPr>
      </p:pic>
    </p:spTree>
    <p:extLst>
      <p:ext uri="{BB962C8B-B14F-4D97-AF65-F5344CB8AC3E}">
        <p14:creationId xmlns:p14="http://schemas.microsoft.com/office/powerpoint/2010/main" val="2969688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BF2C0-D87C-0343-BA99-35509F32BE14}"/>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Embroidery and Bulk Ordering</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5D6429-0272-9B4A-B86B-D7FAD98E59A4}"/>
              </a:ext>
            </a:extLst>
          </p:cNvPr>
          <p:cNvSpPr>
            <a:spLocks noGrp="1"/>
          </p:cNvSpPr>
          <p:nvPr>
            <p:ph idx="1"/>
          </p:nvPr>
        </p:nvSpPr>
        <p:spPr>
          <a:xfrm>
            <a:off x="4976031" y="963877"/>
            <a:ext cx="6377769" cy="4930246"/>
          </a:xfrm>
        </p:spPr>
        <p:txBody>
          <a:bodyPr anchor="ctr">
            <a:normAutofit/>
          </a:bodyPr>
          <a:lstStyle/>
          <a:p>
            <a:r>
              <a:rPr lang="en-US" sz="2400" dirty="0"/>
              <a:t>Embroidery Process and Cost</a:t>
            </a:r>
          </a:p>
          <a:p>
            <a:pPr lvl="1"/>
            <a:r>
              <a:rPr lang="en-US" dirty="0"/>
              <a:t>Digitizing : $35 for Left chest and Hat logo</a:t>
            </a:r>
          </a:p>
          <a:p>
            <a:pPr lvl="1"/>
            <a:r>
              <a:rPr lang="en-US" dirty="0"/>
              <a:t>This can be paid upfront to allow no minimum order.</a:t>
            </a:r>
          </a:p>
          <a:p>
            <a:endParaRPr lang="en-US" sz="2400" dirty="0"/>
          </a:p>
          <a:p>
            <a:r>
              <a:rPr lang="en-US" sz="2400" dirty="0"/>
              <a:t>Bulk Ordering Products (</a:t>
            </a:r>
            <a:r>
              <a:rPr lang="en-US" sz="2400" dirty="0" err="1"/>
              <a:t>ie</a:t>
            </a:r>
            <a:r>
              <a:rPr lang="en-US" sz="2400" dirty="0"/>
              <a:t>. Water Bottles)</a:t>
            </a:r>
          </a:p>
          <a:p>
            <a:pPr lvl="1"/>
            <a:r>
              <a:rPr lang="en-US" dirty="0"/>
              <a:t>You will pay for product cost upfront.</a:t>
            </a:r>
          </a:p>
          <a:p>
            <a:pPr lvl="1"/>
            <a:r>
              <a:rPr lang="en-US" dirty="0"/>
              <a:t>Receive profit from units sold OL in monthly check</a:t>
            </a:r>
          </a:p>
          <a:p>
            <a:pPr lvl="1"/>
            <a:r>
              <a:rPr lang="en-US" dirty="0"/>
              <a:t>All overstock will be shipped to your designated location after your store closes. </a:t>
            </a:r>
          </a:p>
          <a:p>
            <a:pPr lvl="1"/>
            <a:endParaRPr lang="en-US" dirty="0"/>
          </a:p>
        </p:txBody>
      </p:sp>
      <p:pic>
        <p:nvPicPr>
          <p:cNvPr id="6" name="Picture 5" descr="A close up of a logo&#10;&#10;Description automatically generated">
            <a:extLst>
              <a:ext uri="{FF2B5EF4-FFF2-40B4-BE49-F238E27FC236}">
                <a16:creationId xmlns:a16="http://schemas.microsoft.com/office/drawing/2014/main" id="{A265715A-D04C-2A4C-AA68-EE00DBD5D002}"/>
              </a:ext>
            </a:extLst>
          </p:cNvPr>
          <p:cNvPicPr>
            <a:picLocks noChangeAspect="1"/>
          </p:cNvPicPr>
          <p:nvPr/>
        </p:nvPicPr>
        <p:blipFill>
          <a:blip r:embed="rId2"/>
          <a:stretch>
            <a:fillRect/>
          </a:stretch>
        </p:blipFill>
        <p:spPr>
          <a:xfrm>
            <a:off x="516466" y="5894123"/>
            <a:ext cx="1528073" cy="477522"/>
          </a:xfrm>
          <a:prstGeom prst="rect">
            <a:avLst/>
          </a:prstGeom>
        </p:spPr>
      </p:pic>
    </p:spTree>
    <p:extLst>
      <p:ext uri="{BB962C8B-B14F-4D97-AF65-F5344CB8AC3E}">
        <p14:creationId xmlns:p14="http://schemas.microsoft.com/office/powerpoint/2010/main" val="4061046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246565-CC26-8E41-8301-60570892A23D}"/>
              </a:ext>
            </a:extLst>
          </p:cNvPr>
          <p:cNvSpPr>
            <a:spLocks noGrp="1"/>
          </p:cNvSpPr>
          <p:nvPr>
            <p:ph type="title"/>
          </p:nvPr>
        </p:nvSpPr>
        <p:spPr>
          <a:xfrm>
            <a:off x="838200" y="631825"/>
            <a:ext cx="10515600" cy="1325563"/>
          </a:xfrm>
        </p:spPr>
        <p:txBody>
          <a:bodyPr>
            <a:normAutofit/>
          </a:bodyPr>
          <a:lstStyle/>
          <a:p>
            <a:pPr algn="ctr"/>
            <a:r>
              <a:rPr lang="en-US" dirty="0"/>
              <a:t>Other Product Options</a:t>
            </a:r>
            <a:endParaRPr lang="en-US"/>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45F13A-84EB-EC4B-B7A7-4DB7C6A20AA2}"/>
              </a:ext>
            </a:extLst>
          </p:cNvPr>
          <p:cNvSpPr>
            <a:spLocks noGrp="1"/>
          </p:cNvSpPr>
          <p:nvPr>
            <p:ph idx="1"/>
          </p:nvPr>
        </p:nvSpPr>
        <p:spPr>
          <a:xfrm>
            <a:off x="6713707" y="2417679"/>
            <a:ext cx="4122906" cy="3659988"/>
          </a:xfrm>
        </p:spPr>
        <p:txBody>
          <a:bodyPr>
            <a:normAutofit/>
          </a:bodyPr>
          <a:lstStyle/>
          <a:p>
            <a:pPr marL="0" indent="0">
              <a:buNone/>
            </a:pPr>
            <a:r>
              <a:rPr lang="en-US" sz="2400" b="1" dirty="0"/>
              <a:t>Bulk Orders- Prepaid</a:t>
            </a:r>
          </a:p>
          <a:p>
            <a:r>
              <a:rPr lang="en-US" sz="2400" dirty="0"/>
              <a:t>Nalgene Water Bottles</a:t>
            </a:r>
          </a:p>
          <a:p>
            <a:r>
              <a:rPr lang="en-US" sz="2400" dirty="0"/>
              <a:t>Stuffed Animals</a:t>
            </a:r>
          </a:p>
          <a:p>
            <a:r>
              <a:rPr lang="en-US" sz="2400" dirty="0"/>
              <a:t>Scrunchies</a:t>
            </a:r>
          </a:p>
          <a:p>
            <a:r>
              <a:rPr lang="en-US" sz="2400" dirty="0"/>
              <a:t>Sunglasses</a:t>
            </a:r>
          </a:p>
          <a:p>
            <a:r>
              <a:rPr lang="en-US" sz="2400" dirty="0"/>
              <a:t>Floating Key chains</a:t>
            </a:r>
          </a:p>
          <a:p>
            <a:r>
              <a:rPr lang="en-US" sz="2400" dirty="0"/>
              <a:t>Lanyards</a:t>
            </a:r>
          </a:p>
          <a:p>
            <a:r>
              <a:rPr lang="en-US" sz="2400" dirty="0"/>
              <a:t>Travel Mugs</a:t>
            </a:r>
          </a:p>
          <a:p>
            <a:endParaRPr lang="en-US" sz="2400" dirty="0"/>
          </a:p>
          <a:p>
            <a:endParaRPr lang="en-US" sz="2400" dirty="0"/>
          </a:p>
          <a:p>
            <a:endParaRPr lang="en-US" sz="2400" dirty="0"/>
          </a:p>
        </p:txBody>
      </p:sp>
      <p:sp>
        <p:nvSpPr>
          <p:cNvPr id="6" name="Content Placeholder 2">
            <a:extLst>
              <a:ext uri="{FF2B5EF4-FFF2-40B4-BE49-F238E27FC236}">
                <a16:creationId xmlns:a16="http://schemas.microsoft.com/office/drawing/2014/main" id="{C68F9317-1305-1E46-BEEC-95D814198D4B}"/>
              </a:ext>
            </a:extLst>
          </p:cNvPr>
          <p:cNvSpPr txBox="1">
            <a:spLocks/>
          </p:cNvSpPr>
          <p:nvPr/>
        </p:nvSpPr>
        <p:spPr>
          <a:xfrm>
            <a:off x="897636" y="2269173"/>
            <a:ext cx="4122906" cy="3659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In House – Individual Orders</a:t>
            </a:r>
          </a:p>
          <a:p>
            <a:r>
              <a:rPr lang="en-US" sz="2400" dirty="0"/>
              <a:t>Hats (Embroidered)</a:t>
            </a:r>
          </a:p>
          <a:p>
            <a:r>
              <a:rPr lang="en-US" sz="2400" dirty="0"/>
              <a:t>¼ Zips or Jackets</a:t>
            </a:r>
          </a:p>
          <a:p>
            <a:r>
              <a:rPr lang="en-US" sz="2400" dirty="0"/>
              <a:t>Mugs</a:t>
            </a:r>
          </a:p>
          <a:p>
            <a:r>
              <a:rPr lang="en-US" sz="2400" dirty="0"/>
              <a:t>Stickers</a:t>
            </a:r>
          </a:p>
          <a:p>
            <a:r>
              <a:rPr lang="en-US" sz="2400" dirty="0"/>
              <a:t>Buttons</a:t>
            </a:r>
          </a:p>
          <a:p>
            <a:r>
              <a:rPr lang="en-US" sz="2400" dirty="0"/>
              <a:t>Magnets</a:t>
            </a:r>
          </a:p>
          <a:p>
            <a:r>
              <a:rPr lang="en-US" sz="2400" dirty="0"/>
              <a:t>Pans 9” x 13” with Custom Lid</a:t>
            </a:r>
          </a:p>
          <a:p>
            <a:endParaRPr lang="en-US" sz="2400" dirty="0"/>
          </a:p>
        </p:txBody>
      </p:sp>
      <p:pic>
        <p:nvPicPr>
          <p:cNvPr id="7" name="Picture 6" descr="A close up of a logo&#10;&#10;Description automatically generated">
            <a:extLst>
              <a:ext uri="{FF2B5EF4-FFF2-40B4-BE49-F238E27FC236}">
                <a16:creationId xmlns:a16="http://schemas.microsoft.com/office/drawing/2014/main" id="{5B42F1C1-BFE2-414E-BE6C-5A7964508F28}"/>
              </a:ext>
            </a:extLst>
          </p:cNvPr>
          <p:cNvPicPr>
            <a:picLocks noChangeAspect="1"/>
          </p:cNvPicPr>
          <p:nvPr/>
        </p:nvPicPr>
        <p:blipFill>
          <a:blip r:embed="rId2"/>
          <a:stretch>
            <a:fillRect/>
          </a:stretch>
        </p:blipFill>
        <p:spPr>
          <a:xfrm>
            <a:off x="9405772" y="435592"/>
            <a:ext cx="2206346" cy="689482"/>
          </a:xfrm>
          <a:prstGeom prst="rect">
            <a:avLst/>
          </a:prstGeom>
        </p:spPr>
      </p:pic>
    </p:spTree>
    <p:extLst>
      <p:ext uri="{BB962C8B-B14F-4D97-AF65-F5344CB8AC3E}">
        <p14:creationId xmlns:p14="http://schemas.microsoft.com/office/powerpoint/2010/main" val="2715487896"/>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TotalTime>
  <Words>571</Words>
  <Application>Microsoft Macintosh PowerPoint</Application>
  <PresentationFormat>Widescreen</PresentationFormat>
  <Paragraphs>91</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Partnership Program</vt:lpstr>
      <vt:lpstr>Option One </vt:lpstr>
      <vt:lpstr>Option Two</vt:lpstr>
      <vt:lpstr>Custom Collection Online  (Option 2)  </vt:lpstr>
      <vt:lpstr>Garment Options: A few Recommendations</vt:lpstr>
      <vt:lpstr>Example Pricing: Cost </vt:lpstr>
      <vt:lpstr>Profit Calculator</vt:lpstr>
      <vt:lpstr>Embroidery and Bulk Ordering</vt:lpstr>
      <vt:lpstr>Other Product Options</vt:lpstr>
      <vt:lpstr>Product Examples</vt:lpstr>
      <vt:lpstr>Product Examples</vt:lpstr>
      <vt:lpstr>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Partnership Program</dc:title>
  <dc:creator>annie@firstavepromo.com</dc:creator>
  <cp:lastModifiedBy>annie@firstavepromo.com</cp:lastModifiedBy>
  <cp:revision>5</cp:revision>
  <dcterms:created xsi:type="dcterms:W3CDTF">2020-05-06T17:05:55Z</dcterms:created>
  <dcterms:modified xsi:type="dcterms:W3CDTF">2020-05-06T18:39:40Z</dcterms:modified>
</cp:coreProperties>
</file>